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1" r:id="rId4"/>
    <p:sldId id="257" r:id="rId5"/>
    <p:sldId id="263" r:id="rId6"/>
    <p:sldId id="259" r:id="rId7"/>
    <p:sldId id="260" r:id="rId8"/>
    <p:sldId id="262" r:id="rId9"/>
  </p:sldIdLst>
  <p:sldSz cx="6858000" cy="9906000" type="A4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-2180" y="-5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33391B96-DED7-4EA7-9658-A14907DA718D}" type="datetimeFigureOut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98BA25F8-B072-4A9D-B799-CFBC02C59A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58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0EBE4404-4D52-4453-AEE1-E56EED4BFA04}" type="datetimeFigureOut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65363" y="1249363"/>
            <a:ext cx="2333625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E0B0F718-D874-44D8-8D41-F2645AF378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00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1489-F6F3-4606-B915-D5A43740736E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827" y="9175251"/>
            <a:ext cx="2314575" cy="52740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57475" y="9467981"/>
            <a:ext cx="1543050" cy="527403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-</a:t>
            </a:r>
            <a:fld id="{34E34F1D-60D7-41B3-AC96-A96DCE1A819C}" type="slidenum">
              <a:rPr lang="ko-KR" altLang="en-US" smtClean="0"/>
              <a:pPr/>
              <a:t>‹#›</a:t>
            </a:fld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887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8721-6AAC-4805-9106-DC1C55956EEA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67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686A-EC56-46CF-BF37-ABD5814B19EA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7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5682-EBEA-4EE9-8CA3-D158083A536A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65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BD6C-DFCD-4317-9308-86F91B5ED483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01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F004-8923-407F-8A16-F03630C5EE2E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02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71FA-BCAA-4540-9B1C-E97DA2F317C3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63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D42D-0E3D-45AE-89F9-52A7ED7B1EC6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9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57EB-275D-4900-BE13-8D89E2D3A61D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19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4996-89B3-400E-9E57-5C6764CBC4C2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00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0FD-A80F-4B57-855D-50965D99F290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01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7B10-23E9-4C76-B821-6DECDDE085DA}" type="datetime1">
              <a:rPr lang="ko-KR" altLang="en-US" smtClean="0"/>
              <a:t>2019-06-25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34F1D-60D7-41B3-AC96-A96DCE1A81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84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istbhp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kaist.ac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mailto:ssambaak@kaist.ac.kr" TargetMode="External"/><Relationship Id="rId5" Type="http://schemas.microsoft.com/office/2007/relationships/hdphoto" Target="../media/hdphoto1.wdp"/><Relationship Id="rId10" Type="http://schemas.openxmlformats.org/officeDocument/2006/relationships/hyperlink" Target="mailto:parkhc590@kaist.ac.kr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kimjh@kaist.ac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imjh@kaist.ac.k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sambaak@kaist.ac.kr" TargetMode="External"/><Relationship Id="rId4" Type="http://schemas.openxmlformats.org/officeDocument/2006/relationships/hyperlink" Target="mailto:parkhc590@kaist.ac.k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그림 99"/>
          <p:cNvPicPr>
            <a:picLocks noChangeAspect="1"/>
          </p:cNvPicPr>
          <p:nvPr/>
        </p:nvPicPr>
        <p:blipFill rotWithShape="1">
          <a:blip r:embed="rId2"/>
          <a:srcRect r="4590" b="7334"/>
          <a:stretch/>
        </p:blipFill>
        <p:spPr>
          <a:xfrm>
            <a:off x="-13216" y="-110790"/>
            <a:ext cx="6876773" cy="4851954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96" y="8946385"/>
            <a:ext cx="1093985" cy="781904"/>
          </a:xfrm>
          <a:prstGeom prst="rect">
            <a:avLst/>
          </a:prstGeom>
        </p:spPr>
      </p:pic>
      <p:grpSp>
        <p:nvGrpSpPr>
          <p:cNvPr id="102" name="그룹 101"/>
          <p:cNvGrpSpPr/>
          <p:nvPr/>
        </p:nvGrpSpPr>
        <p:grpSpPr>
          <a:xfrm>
            <a:off x="1073124" y="948478"/>
            <a:ext cx="4505464" cy="1564080"/>
            <a:chOff x="1224996" y="1722970"/>
            <a:chExt cx="6059272" cy="2103487"/>
          </a:xfrm>
        </p:grpSpPr>
        <p:sp>
          <p:nvSpPr>
            <p:cNvPr id="103" name="직사각형 102"/>
            <p:cNvSpPr/>
            <p:nvPr/>
          </p:nvSpPr>
          <p:spPr>
            <a:xfrm>
              <a:off x="1224996" y="1722970"/>
              <a:ext cx="6059272" cy="1980272"/>
            </a:xfrm>
            <a:prstGeom prst="rect">
              <a:avLst/>
            </a:prstGeom>
            <a:solidFill>
              <a:srgbClr val="0E3D7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338" dirty="0"/>
            </a:p>
          </p:txBody>
        </p:sp>
        <p:sp>
          <p:nvSpPr>
            <p:cNvPr id="104" name="한쪽 모서리가 잘린 사각형 103"/>
            <p:cNvSpPr/>
            <p:nvPr/>
          </p:nvSpPr>
          <p:spPr>
            <a:xfrm flipV="1">
              <a:off x="1260486" y="1804696"/>
              <a:ext cx="5946772" cy="1799730"/>
            </a:xfrm>
            <a:prstGeom prst="snip1Rect">
              <a:avLst>
                <a:gd name="adj" fmla="val 27568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338" dirty="0"/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94" l="0" r="99443"/>
                      </a14:imgEffect>
                      <a14:imgEffect>
                        <a14:sharpenSoften amount="50000"/>
                      </a14:imgEffect>
                      <a14:imgEffect>
                        <a14:colorTemperature colorTemp="4778"/>
                      </a14:imgEffect>
                      <a14:imgEffect>
                        <a14:saturation sat="30000"/>
                      </a14:imgEffect>
                      <a14:imgEffect>
                        <a14:brightnessContrast bright="-24000" contrast="6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11538" y="2940489"/>
              <a:ext cx="662130" cy="885968"/>
            </a:xfrm>
            <a:prstGeom prst="rect">
              <a:avLst/>
            </a:prstGeom>
          </p:spPr>
        </p:pic>
        <p:sp>
          <p:nvSpPr>
            <p:cNvPr id="106" name="직사각형 105"/>
            <p:cNvSpPr/>
            <p:nvPr/>
          </p:nvSpPr>
          <p:spPr>
            <a:xfrm>
              <a:off x="1722938" y="2896672"/>
              <a:ext cx="5060857" cy="647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ko-KR" sz="1338" b="1" dirty="0">
                <a:solidFill>
                  <a:schemeClr val="bg1"/>
                </a:solidFill>
                <a:latin typeface="Apple SD Gothic Neo ExtraBold" charset="-127"/>
                <a:ea typeface="Apple SD Gothic Neo ExtraBold" charset="-127"/>
                <a:cs typeface="Apple SD Gothic Neo ExtraBold" charset="-127"/>
              </a:endParaRPr>
            </a:p>
            <a:p>
              <a:pPr algn="ctr"/>
              <a:r>
                <a:rPr lang="en-US" altLang="ko-KR" sz="119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 ExtraBold" charset="-127"/>
                  <a:cs typeface="Times New Roman" panose="02020603050405020304" pitchFamily="18" charset="0"/>
                </a:rPr>
                <a:t>ADVANCED</a:t>
              </a:r>
              <a:r>
                <a:rPr lang="ko-KR" altLang="en-US" sz="119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 ExtraBold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19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 ExtraBold" charset="-127"/>
                  <a:cs typeface="Times New Roman" panose="02020603050405020304" pitchFamily="18" charset="0"/>
                </a:rPr>
                <a:t>BIO HEALTH</a:t>
              </a:r>
              <a:r>
                <a:rPr lang="ko-KR" altLang="en-US" sz="119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 ExtraBold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19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 ExtraBold" charset="-127"/>
                  <a:cs typeface="Times New Roman" panose="02020603050405020304" pitchFamily="18" charset="0"/>
                </a:rPr>
                <a:t>INNOVATION PROGRAM</a:t>
              </a:r>
              <a:endParaRPr lang="ko-KR" altLang="en-US" sz="1190" b="1" i="1" dirty="0">
                <a:solidFill>
                  <a:schemeClr val="bg1"/>
                </a:solidFill>
                <a:latin typeface="Times New Roman" panose="02020603050405020304" pitchFamily="18" charset="0"/>
                <a:ea typeface="Apple SD Gothic Neo ExtraBold" charset="-127"/>
                <a:cs typeface="Times New Roman" panose="02020603050405020304" pitchFamily="18" charset="0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1239179" y="1933273"/>
              <a:ext cx="5922380" cy="1232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ko-KR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“</a:t>
              </a:r>
              <a:r>
                <a:rPr lang="ko-KR" altLang="en-US" sz="2677" b="1" spc="-223" dirty="0">
                  <a:solidFill>
                    <a:schemeClr val="bg1"/>
                  </a:solidFill>
                  <a:latin typeface="BroadwayEngraved BT" pitchFamily="2" charset="0"/>
                  <a:ea typeface="Apple SD Gothic Neo" charset="-127"/>
                  <a:cs typeface="Apple SD Gothic Neo" charset="-127"/>
                </a:rPr>
                <a:t>바이오헬스최고위혁신과정</a:t>
              </a:r>
              <a:r>
                <a:rPr lang="en-US" altLang="ko-KR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"</a:t>
              </a:r>
            </a:p>
            <a:p>
              <a:pPr lvl="0" algn="ctr"/>
              <a:r>
                <a:rPr lang="ko-KR" altLang="en-US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제 </a:t>
              </a:r>
              <a:r>
                <a:rPr lang="en-US" altLang="ko-KR" sz="2677" b="1" i="1" spc="-223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" charset="-127"/>
                  <a:cs typeface="Times New Roman" panose="02020603050405020304" pitchFamily="18" charset="0"/>
                </a:rPr>
                <a:t>5</a:t>
              </a:r>
              <a:r>
                <a:rPr lang="ko-KR" altLang="en-US" sz="2677" b="1" spc="-223" dirty="0" smtClean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기 </a:t>
              </a:r>
              <a:r>
                <a:rPr lang="en-US" altLang="ko-KR" sz="2677" b="1" i="1" spc="-223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" charset="-127"/>
                  <a:cs typeface="Times New Roman" panose="02020603050405020304" pitchFamily="18" charset="0"/>
                </a:rPr>
                <a:t>BHP</a:t>
              </a:r>
              <a:r>
                <a:rPr lang="en-US" altLang="ko-KR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 </a:t>
              </a:r>
              <a:r>
                <a:rPr lang="ko-KR" altLang="en-US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모집 안내</a:t>
              </a:r>
            </a:p>
          </p:txBody>
        </p:sp>
      </p:grpSp>
      <p:sp>
        <p:nvSpPr>
          <p:cNvPr id="108" name="직사각형 107"/>
          <p:cNvSpPr/>
          <p:nvPr/>
        </p:nvSpPr>
        <p:spPr>
          <a:xfrm>
            <a:off x="966038" y="445656"/>
            <a:ext cx="1617650" cy="83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33" b="1" i="1" spc="-223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pple SD Gothic Neo" charset="-127"/>
                <a:cs typeface="Times New Roman" panose="02020603050405020304" pitchFamily="18" charset="0"/>
              </a:rPr>
              <a:t>2019</a:t>
            </a:r>
            <a:endParaRPr lang="ko-KR" altLang="en-US" sz="4833" b="1" i="1" spc="-223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Apple SD Gothic Neo" charset="-127"/>
              <a:cs typeface="Times New Roman" panose="02020603050405020304" pitchFamily="18" charset="0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090434" y="766325"/>
            <a:ext cx="3010033" cy="2754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190" b="1" i="1" spc="-223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중심에는 바이오 헬스 산업이</a:t>
            </a:r>
            <a:r>
              <a:rPr lang="en-US" altLang="ko-KR" sz="1190" b="1" i="1" spc="-223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190" b="1" i="1" spc="-223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pic>
        <p:nvPicPr>
          <p:cNvPr id="110" name="그림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35" y="70178"/>
            <a:ext cx="936619" cy="531907"/>
          </a:xfrm>
          <a:prstGeom prst="rect">
            <a:avLst/>
          </a:prstGeom>
        </p:spPr>
      </p:pic>
      <p:sp>
        <p:nvSpPr>
          <p:cNvPr id="111" name="직사각형 110"/>
          <p:cNvSpPr/>
          <p:nvPr/>
        </p:nvSpPr>
        <p:spPr>
          <a:xfrm>
            <a:off x="148536" y="2755522"/>
            <a:ext cx="6560928" cy="602892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38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443375" y="3011104"/>
            <a:ext cx="5414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바이오헬스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 관련 최신 기술을 참여기업에 접목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·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기술혁신 및 신사업 분야 진출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지원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카이스트 교수와 초빙 전문가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45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인의 최고 수준 강의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기술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상담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및 세미나 지원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443997" y="3514736"/>
            <a:ext cx="3489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2019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년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8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월 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31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일까지 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서류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접수 및 교육비 납부</a:t>
            </a:r>
            <a:endParaRPr lang="ko-KR" altLang="en-US" sz="1100" b="1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114" name="그룹 113"/>
          <p:cNvGrpSpPr/>
          <p:nvPr/>
        </p:nvGrpSpPr>
        <p:grpSpPr>
          <a:xfrm>
            <a:off x="1450204" y="3857572"/>
            <a:ext cx="5407795" cy="749190"/>
            <a:chOff x="1791966" y="4448272"/>
            <a:chExt cx="4997518" cy="749190"/>
          </a:xfrm>
        </p:grpSpPr>
        <p:sp>
          <p:nvSpPr>
            <p:cNvPr id="115" name="TextBox 114"/>
            <p:cNvSpPr txBox="1"/>
            <p:nvPr/>
          </p:nvSpPr>
          <p:spPr>
            <a:xfrm>
              <a:off x="1796848" y="4448272"/>
              <a:ext cx="47444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바이오헬스 관련 기업 임원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예비창업자 포함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), 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관련 공공기관 또는 유관부서 관계자 등 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40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명 내외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791966" y="4781964"/>
              <a:ext cx="499751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490" indent="-127490">
                <a:buFont typeface="Wingdings" pitchFamily="2" charset="2"/>
                <a:buChar char="Ø"/>
              </a:pPr>
              <a:r>
                <a:rPr lang="ko-KR" altLang="en-US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이노비즈 기업으로 바이오헬스 관련 </a:t>
              </a:r>
              <a:r>
                <a:rPr lang="ko-KR" altLang="en-US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업</a:t>
              </a:r>
              <a:r>
                <a:rPr lang="en-US" altLang="ko-KR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식품</a:t>
              </a:r>
              <a:r>
                <a:rPr lang="en-US" altLang="ko-KR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/</a:t>
              </a:r>
              <a:r>
                <a:rPr lang="ko-KR" altLang="en-US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제약</a:t>
              </a:r>
              <a:r>
                <a:rPr lang="en-US" altLang="ko-KR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/</a:t>
              </a:r>
              <a:r>
                <a:rPr lang="ko-KR" altLang="en-US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환경</a:t>
              </a:r>
              <a:r>
                <a:rPr lang="en-US" altLang="ko-KR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/</a:t>
              </a:r>
              <a:r>
                <a:rPr lang="ko-KR" altLang="en-US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화학</a:t>
              </a:r>
              <a:r>
                <a:rPr lang="en-US" altLang="ko-KR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/SW/</a:t>
              </a:r>
              <a:r>
                <a:rPr lang="ko-KR" altLang="en-US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정보통신</a:t>
              </a:r>
              <a:r>
                <a:rPr lang="en-US" altLang="ko-KR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/IT</a:t>
              </a:r>
              <a:r>
                <a:rPr lang="ko-KR" altLang="en-US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기업</a:t>
              </a:r>
              <a:r>
                <a:rPr lang="en-US" altLang="ko-KR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r>
                <a:rPr lang="ko-KR" altLang="en-US" sz="105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우대</a:t>
              </a:r>
              <a:endParaRPr lang="en-US" altLang="ko-KR" sz="1050" b="1" spc="-1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marL="127490" indent="-127490">
                <a:buFont typeface="Wingdings" pitchFamily="2" charset="2"/>
                <a:buChar char="Ø"/>
              </a:pPr>
              <a:r>
                <a:rPr lang="ko-KR" altLang="en-US" sz="1050" b="1" spc="-1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바이오헬스</a:t>
              </a:r>
              <a:r>
                <a:rPr lang="ko-KR" altLang="en-US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관련 기업창업 예정자</a:t>
              </a:r>
              <a:r>
                <a:rPr lang="en-US" altLang="ko-KR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/ </a:t>
              </a:r>
              <a:r>
                <a:rPr lang="ko-KR" altLang="en-US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공공 기관 관계자</a:t>
              </a:r>
              <a:r>
                <a:rPr lang="en-US" altLang="ko-KR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/ </a:t>
              </a:r>
              <a:r>
                <a:rPr lang="ko-KR" altLang="en-US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기타 전문가 그룹 금융</a:t>
              </a:r>
              <a:r>
                <a:rPr lang="en-US" altLang="ko-KR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/</a:t>
              </a:r>
              <a:r>
                <a:rPr lang="ko-KR" altLang="en-US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세무</a:t>
              </a:r>
              <a:r>
                <a:rPr lang="en-US" altLang="ko-KR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/</a:t>
              </a:r>
              <a:r>
                <a:rPr lang="ko-KR" altLang="en-US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특허</a:t>
              </a:r>
              <a:r>
                <a:rPr lang="en-US" altLang="ko-KR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r>
                <a:rPr lang="ko-KR" altLang="en-US" sz="1050" b="1" spc="-1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  <a:endParaRPr lang="ko-KR" altLang="en-US" sz="1050" b="1" spc="-1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1412720" y="4763237"/>
            <a:ext cx="5521480" cy="909477"/>
            <a:chOff x="1748273" y="5110584"/>
            <a:chExt cx="5322724" cy="909477"/>
          </a:xfrm>
        </p:grpSpPr>
        <p:sp>
          <p:nvSpPr>
            <p:cNvPr id="118" name="TextBox 117"/>
            <p:cNvSpPr txBox="1"/>
            <p:nvPr/>
          </p:nvSpPr>
          <p:spPr>
            <a:xfrm>
              <a:off x="1748273" y="5110584"/>
              <a:ext cx="43974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지원서 서류 접수</a:t>
              </a:r>
              <a:r>
                <a:rPr lang="en-US" altLang="ko-KR" sz="11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사전문의 가능</a:t>
              </a:r>
              <a:r>
                <a:rPr lang="en-US" altLang="ko-KR" sz="11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후 심사 및 </a:t>
              </a: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통보 </a:t>
              </a:r>
              <a:endPara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85758" y="5250620"/>
              <a:ext cx="52852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490" indent="-127490">
                <a:buFont typeface="Wingdings" pitchFamily="2" charset="2"/>
                <a:buChar char="Ø"/>
              </a:pP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카이스트 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홈페이지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100" b="1" dirty="0">
                  <a:solidFill>
                    <a:schemeClr val="accent1">
                      <a:lumMod val="75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  <a:hlinkClick r:id="rId7"/>
                </a:rPr>
                <a:t>www.kaist.ac.kr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) </a:t>
              </a:r>
              <a:r>
                <a:rPr lang="ko-KR" altLang="en-US" sz="1100" b="1" dirty="0" err="1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알림사항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메인 화면 좌하단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) </a:t>
              </a: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참조</a:t>
              </a:r>
              <a:endPara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endParaRPr>
            </a:p>
            <a:p>
              <a:pPr marL="127490" indent="-127490">
                <a:buFont typeface="Wingdings" pitchFamily="2" charset="2"/>
                <a:buChar char="Ø"/>
              </a:pP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알림사항에서  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“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바이오헬스최고위혁신과정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”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 검색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,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 </a:t>
              </a: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세부</a:t>
              </a:r>
              <a:r>
                <a:rPr lang="en-US" altLang="ko-KR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 </a:t>
              </a: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안내문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과</a:t>
              </a: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 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지원서 </a:t>
              </a: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받기 가능</a:t>
              </a:r>
              <a:endPara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endParaRPr>
            </a:p>
            <a:p>
              <a:pPr marL="127490" indent="-127490">
                <a:buFont typeface="Wingdings" pitchFamily="2" charset="2"/>
                <a:buChar char="Ø"/>
              </a:pP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과정 홈페이지</a:t>
              </a:r>
              <a:r>
                <a:rPr lang="en-US" altLang="ko-KR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(</a:t>
              </a:r>
              <a:r>
                <a:rPr lang="en-US" altLang="ko-KR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  <a:hlinkClick r:id="rId8"/>
                </a:rPr>
                <a:t>www.kaistbhp.com</a:t>
              </a:r>
              <a:r>
                <a:rPr lang="en-US" altLang="ko-KR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) </a:t>
              </a: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입학 지원서 메뉴에서 양식 받기 가능</a:t>
              </a:r>
              <a:endPara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endParaRPr>
            </a:p>
            <a:p>
              <a:pPr marL="127490" indent="-127490">
                <a:buFont typeface="Wingdings" pitchFamily="2" charset="2"/>
                <a:buChar char="Ø"/>
              </a:pP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지원서류를 이메일</a:t>
              </a:r>
              <a:r>
                <a:rPr lang="en-US" altLang="ko-KR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en-US" sz="1100" b="1" dirty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혹은 팩스</a:t>
              </a:r>
              <a:r>
                <a:rPr lang="en-US" altLang="ko-KR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) </a:t>
              </a:r>
              <a:r>
                <a:rPr lang="ko-KR" altLang="en-US" sz="1100" b="1" dirty="0" smtClean="0">
                  <a:latin typeface="굴림" panose="020B0600000101010101" pitchFamily="50" charset="-127"/>
                  <a:ea typeface="굴림" panose="020B0600000101010101" pitchFamily="50" charset="-127"/>
                  <a:cs typeface="Times New Roman" panose="02020603050405020304" pitchFamily="18" charset="0"/>
                </a:rPr>
                <a:t>또는 우편으로 발송 제출 및 접수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443997" y="5735255"/>
            <a:ext cx="40959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과정 지원서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부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소정 양식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)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메일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접수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후 아래 서류 추후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접수 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: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증명사진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(2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매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)/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소속회사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증빙서류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사업자등록증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재직증명서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/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전년도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회사 재무제표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세무사 확인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)</a:t>
            </a:r>
            <a:endParaRPr lang="ko-KR" altLang="en-US" sz="1100" b="1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443996" y="6390404"/>
            <a:ext cx="5265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2019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년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9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월부터 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2020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년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월까지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5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개월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간 매주 목요일 오후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5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시 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~ 8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시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5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0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분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카이스트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도곡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캠퍼스 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서울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)</a:t>
            </a:r>
            <a:endParaRPr lang="ko-KR" altLang="en-US" sz="1100" b="1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443997" y="6953870"/>
            <a:ext cx="54195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490" indent="-127490">
              <a:buFont typeface="Wingdings" pitchFamily="2" charset="2"/>
              <a:buChar char="Ø"/>
            </a:pP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카이스트 교수와의 공동연구 및 원천기술 이전을 위한 상담 지원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교육생 기업 홍보</a:t>
            </a:r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세미나를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</a:rPr>
              <a:t>통해 참여 기업 분석 및 희망 기술 이전 사항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파악</a:t>
            </a:r>
            <a:endParaRPr lang="en-US" altLang="ko-KR" sz="11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카이스트 출신 및 기타 투자자 그룹과 참여 기업 간의 협력 지원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과정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수료 후 동문 참여 기업들 간의 정기적이고 지속적인 모임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지원</a:t>
            </a:r>
            <a:endParaRPr lang="en-US" altLang="ko-KR" sz="1100" b="1" dirty="0" smtClean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카이스트 동문회 준회원 입적</a:t>
            </a:r>
            <a:endParaRPr lang="ko-KR" altLang="en-US" sz="1100" b="1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443996" y="8012418"/>
            <a:ext cx="5414004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(06301) </a:t>
            </a:r>
            <a:r>
              <a:rPr lang="ko-KR" altLang="en-US" sz="105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서울특별시 강남구 도곡동 논현로 </a:t>
            </a:r>
            <a:r>
              <a:rPr lang="en-US" altLang="ko-KR" sz="105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28</a:t>
            </a:r>
            <a:r>
              <a:rPr lang="ko-KR" altLang="en-US" sz="105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길 </a:t>
            </a:r>
            <a:r>
              <a:rPr lang="en-US" altLang="ko-KR" sz="105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25 </a:t>
            </a:r>
            <a:r>
              <a:rPr lang="ko-KR" altLang="en-US" sz="105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카이스트 도곡캠퍼스 </a:t>
            </a:r>
            <a:r>
              <a:rPr lang="en-US" altLang="ko-KR" sz="105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4</a:t>
            </a:r>
            <a:r>
              <a:rPr lang="ko-KR" altLang="en-US" sz="105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층 </a:t>
            </a:r>
            <a:r>
              <a:rPr lang="en-US" altLang="ko-KR" sz="105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410-11</a:t>
            </a:r>
            <a:r>
              <a:rPr lang="ko-KR" altLang="en-US" sz="105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호 </a:t>
            </a:r>
            <a:endParaRPr lang="en-US" altLang="ko-KR" sz="1050" b="1" dirty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과정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책임교수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: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김 정 회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010-4482-2614 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/ 042-350-2614) 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  <a:hlinkClick r:id="rId9"/>
              </a:rPr>
              <a:t>kimjh@kaist.ac.kr</a:t>
            </a:r>
            <a:endParaRPr lang="en-US" altLang="ko-KR" sz="1100" b="1" dirty="0" smtClean="0"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과정 협력실장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: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박 호 철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(010-3250-6409/ 02-3498-7571) </a:t>
            </a:r>
            <a:r>
              <a:rPr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  <a:hlinkClick r:id="rId10"/>
              </a:rPr>
              <a:t>parkhc590@kaist.ac.kr</a:t>
            </a:r>
            <a:endParaRPr lang="en-US" altLang="ko-KR" sz="1100" b="1" dirty="0" smtClean="0">
              <a:solidFill>
                <a:schemeClr val="accent1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과정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운영팀장</a:t>
            </a:r>
            <a:r>
              <a:rPr lang="en-US" altLang="ko-KR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100" b="1" dirty="0" smtClean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김 </a:t>
            </a:r>
            <a:r>
              <a:rPr lang="ko-KR" altLang="en-US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태 원</a:t>
            </a:r>
            <a:r>
              <a:rPr lang="en-US" altLang="ko-KR" sz="1100" b="1" dirty="0"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(010-8804-0118 / 02-3498-7571) </a:t>
            </a:r>
            <a:r>
              <a:rPr lang="en-US" altLang="ko-KR" sz="1100" b="1" dirty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Times New Roman" panose="02020603050405020304" pitchFamily="18" charset="0"/>
                <a:hlinkClick r:id="rId11"/>
              </a:rPr>
              <a:t>ssambaak@kaist.ac.kr</a:t>
            </a:r>
            <a:endParaRPr lang="en-US" altLang="ko-KR" sz="1100" b="1" dirty="0">
              <a:solidFill>
                <a:schemeClr val="accent1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124" name="그룹 123"/>
          <p:cNvGrpSpPr/>
          <p:nvPr/>
        </p:nvGrpSpPr>
        <p:grpSpPr>
          <a:xfrm>
            <a:off x="178706" y="3057634"/>
            <a:ext cx="1326156" cy="316034"/>
            <a:chOff x="564091" y="3678784"/>
            <a:chExt cx="1216843" cy="316034"/>
          </a:xfrm>
        </p:grpSpPr>
        <p:sp>
          <p:nvSpPr>
            <p:cNvPr id="125" name="직사각형 124"/>
            <p:cNvSpPr/>
            <p:nvPr/>
          </p:nvSpPr>
          <p:spPr>
            <a:xfrm>
              <a:off x="648637" y="3678784"/>
              <a:ext cx="1047750" cy="316034"/>
            </a:xfrm>
            <a:prstGeom prst="rect">
              <a:avLst/>
            </a:prstGeom>
            <a:solidFill>
              <a:srgbClr val="0E3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4091" y="3713691"/>
              <a:ext cx="1216843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과정 특징</a:t>
              </a:r>
              <a:endParaRPr lang="en-US" altLang="ko-KR" sz="1000" dirty="0">
                <a:ln w="3175">
                  <a:noFill/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27" name="그룹 126"/>
          <p:cNvGrpSpPr/>
          <p:nvPr/>
        </p:nvGrpSpPr>
        <p:grpSpPr>
          <a:xfrm>
            <a:off x="182427" y="3502472"/>
            <a:ext cx="1318714" cy="260350"/>
            <a:chOff x="570921" y="4106012"/>
            <a:chExt cx="1210015" cy="260350"/>
          </a:xfrm>
        </p:grpSpPr>
        <p:sp>
          <p:nvSpPr>
            <p:cNvPr id="128" name="직사각형 127"/>
            <p:cNvSpPr/>
            <p:nvPr/>
          </p:nvSpPr>
          <p:spPr>
            <a:xfrm>
              <a:off x="652053" y="4106012"/>
              <a:ext cx="1047750" cy="260350"/>
            </a:xfrm>
            <a:prstGeom prst="rect">
              <a:avLst/>
            </a:prstGeom>
            <a:solidFill>
              <a:srgbClr val="0E3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70921" y="4113077"/>
              <a:ext cx="121001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모집 </a:t>
              </a:r>
              <a:r>
                <a:rPr lang="ko-KR" altLang="en-US" sz="1000" dirty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일정 및 안내</a:t>
              </a:r>
              <a:r>
                <a:rPr lang="ko-KR" altLang="en-US" sz="900" dirty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       </a:t>
              </a:r>
            </a:p>
          </p:txBody>
        </p:sp>
      </p:grpSp>
      <p:grpSp>
        <p:nvGrpSpPr>
          <p:cNvPr id="130" name="그룹 129"/>
          <p:cNvGrpSpPr/>
          <p:nvPr/>
        </p:nvGrpSpPr>
        <p:grpSpPr>
          <a:xfrm>
            <a:off x="193592" y="3911600"/>
            <a:ext cx="1311270" cy="695162"/>
            <a:chOff x="577752" y="4051196"/>
            <a:chExt cx="1203186" cy="695162"/>
          </a:xfrm>
        </p:grpSpPr>
        <p:sp>
          <p:nvSpPr>
            <p:cNvPr id="131" name="직사각형 130"/>
            <p:cNvSpPr/>
            <p:nvPr/>
          </p:nvSpPr>
          <p:spPr>
            <a:xfrm>
              <a:off x="648640" y="4051196"/>
              <a:ext cx="1047750" cy="695162"/>
            </a:xfrm>
            <a:prstGeom prst="rect">
              <a:avLst/>
            </a:prstGeom>
            <a:solidFill>
              <a:srgbClr val="0E3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77752" y="4250903"/>
              <a:ext cx="1203186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과정 </a:t>
              </a:r>
              <a:r>
                <a:rPr lang="ko-KR" altLang="en-US" sz="1000" dirty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지원 </a:t>
              </a:r>
              <a:r>
                <a:rPr lang="ko-KR" altLang="en-US" sz="1000" dirty="0" smtClean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자격</a:t>
              </a:r>
              <a:endParaRPr lang="en-US" altLang="ko-KR" sz="1000" dirty="0">
                <a:ln w="3175">
                  <a:noFill/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3" name="그룹 132"/>
          <p:cNvGrpSpPr/>
          <p:nvPr/>
        </p:nvGrpSpPr>
        <p:grpSpPr>
          <a:xfrm>
            <a:off x="181680" y="4813563"/>
            <a:ext cx="1320208" cy="786439"/>
            <a:chOff x="569551" y="4791694"/>
            <a:chExt cx="1211385" cy="786439"/>
          </a:xfrm>
        </p:grpSpPr>
        <p:sp>
          <p:nvSpPr>
            <p:cNvPr id="134" name="직사각형 133"/>
            <p:cNvSpPr/>
            <p:nvPr/>
          </p:nvSpPr>
          <p:spPr>
            <a:xfrm>
              <a:off x="651368" y="4791694"/>
              <a:ext cx="1047750" cy="786439"/>
            </a:xfrm>
            <a:prstGeom prst="rect">
              <a:avLst/>
            </a:prstGeom>
            <a:solidFill>
              <a:srgbClr val="0E3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9551" y="5061803"/>
              <a:ext cx="1211385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과정 </a:t>
              </a:r>
              <a:r>
                <a:rPr lang="ko-KR" altLang="en-US" sz="1000" dirty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지원 </a:t>
              </a:r>
              <a:r>
                <a:rPr lang="ko-KR" altLang="en-US" sz="1000" dirty="0" smtClean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절차</a:t>
              </a:r>
              <a:endParaRPr lang="ko-KR" altLang="en-US" sz="400" dirty="0">
                <a:ln w="3175">
                  <a:noFill/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6" name="그룹 135"/>
          <p:cNvGrpSpPr/>
          <p:nvPr/>
        </p:nvGrpSpPr>
        <p:grpSpPr>
          <a:xfrm>
            <a:off x="182427" y="5769986"/>
            <a:ext cx="1318714" cy="522636"/>
            <a:chOff x="564092" y="5773180"/>
            <a:chExt cx="1210015" cy="522636"/>
          </a:xfrm>
        </p:grpSpPr>
        <p:sp>
          <p:nvSpPr>
            <p:cNvPr id="137" name="직사각형 136"/>
            <p:cNvSpPr/>
            <p:nvPr/>
          </p:nvSpPr>
          <p:spPr>
            <a:xfrm>
              <a:off x="645224" y="5773180"/>
              <a:ext cx="1047750" cy="522636"/>
            </a:xfrm>
            <a:prstGeom prst="rect">
              <a:avLst/>
            </a:prstGeom>
            <a:solidFill>
              <a:srgbClr val="0E3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64092" y="5911388"/>
              <a:ext cx="1210015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제출 서류</a:t>
              </a:r>
              <a:endParaRPr lang="ko-KR" altLang="en-US" sz="1000" dirty="0">
                <a:ln w="3175">
                  <a:noFill/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39" name="그룹 138"/>
          <p:cNvGrpSpPr/>
          <p:nvPr/>
        </p:nvGrpSpPr>
        <p:grpSpPr>
          <a:xfrm>
            <a:off x="182427" y="6452983"/>
            <a:ext cx="1318714" cy="297606"/>
            <a:chOff x="570921" y="6323021"/>
            <a:chExt cx="1210015" cy="297606"/>
          </a:xfrm>
        </p:grpSpPr>
        <p:sp>
          <p:nvSpPr>
            <p:cNvPr id="140" name="직사각형 139"/>
            <p:cNvSpPr/>
            <p:nvPr/>
          </p:nvSpPr>
          <p:spPr>
            <a:xfrm>
              <a:off x="652053" y="6323021"/>
              <a:ext cx="1047750" cy="297606"/>
            </a:xfrm>
            <a:prstGeom prst="rect">
              <a:avLst/>
            </a:prstGeom>
            <a:solidFill>
              <a:srgbClr val="0E3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70921" y="6348714"/>
              <a:ext cx="1210015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일정 </a:t>
              </a:r>
              <a:r>
                <a:rPr lang="ko-KR" altLang="en-US" sz="1000" dirty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및 장소         </a:t>
              </a:r>
            </a:p>
          </p:txBody>
        </p:sp>
      </p:grpSp>
      <p:grpSp>
        <p:nvGrpSpPr>
          <p:cNvPr id="142" name="그룹 141"/>
          <p:cNvGrpSpPr/>
          <p:nvPr/>
        </p:nvGrpSpPr>
        <p:grpSpPr>
          <a:xfrm>
            <a:off x="182427" y="8055593"/>
            <a:ext cx="1318714" cy="655336"/>
            <a:chOff x="529351" y="7787655"/>
            <a:chExt cx="1210015" cy="655336"/>
          </a:xfrm>
        </p:grpSpPr>
        <p:sp>
          <p:nvSpPr>
            <p:cNvPr id="143" name="직사각형 142"/>
            <p:cNvSpPr/>
            <p:nvPr/>
          </p:nvSpPr>
          <p:spPr>
            <a:xfrm>
              <a:off x="610483" y="7787655"/>
              <a:ext cx="1047750" cy="655336"/>
            </a:xfrm>
            <a:prstGeom prst="rect">
              <a:avLst/>
            </a:prstGeom>
            <a:solidFill>
              <a:srgbClr val="0E3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29351" y="7992213"/>
              <a:ext cx="1210015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문의처</a:t>
              </a:r>
              <a:endParaRPr lang="ko-KR" altLang="en-US" sz="900" dirty="0">
                <a:ln w="3175">
                  <a:noFill/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193592" y="7004050"/>
            <a:ext cx="1318714" cy="828000"/>
            <a:chOff x="581164" y="6775235"/>
            <a:chExt cx="1210015" cy="828000"/>
          </a:xfrm>
        </p:grpSpPr>
        <p:sp>
          <p:nvSpPr>
            <p:cNvPr id="146" name="직사각형 145"/>
            <p:cNvSpPr/>
            <p:nvPr/>
          </p:nvSpPr>
          <p:spPr>
            <a:xfrm>
              <a:off x="652051" y="6775235"/>
              <a:ext cx="1047750" cy="828000"/>
            </a:xfrm>
            <a:prstGeom prst="rect">
              <a:avLst/>
            </a:prstGeom>
            <a:solidFill>
              <a:srgbClr val="0E3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81164" y="7054677"/>
              <a:ext cx="1210015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n w="3175">
                    <a:noFill/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교육생 특전</a:t>
              </a:r>
              <a:endParaRPr lang="en-US" altLang="ko-KR" sz="1000" dirty="0" smtClean="0">
                <a:ln w="3175">
                  <a:noFill/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7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화면 캡처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/>
          <a:stretch/>
        </p:blipFill>
        <p:spPr>
          <a:xfrm>
            <a:off x="1528176" y="543722"/>
            <a:ext cx="5192038" cy="21547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958241"/>
            <a:ext cx="1089765" cy="1634648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8202" y="2950305"/>
            <a:ext cx="628787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안녕하십니까? 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/>
            </a:r>
            <a:br>
              <a:rPr kumimoji="0" lang="ko-KR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</a:br>
            <a:r>
              <a:rPr kumimoji="0" lang="en-US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  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우리나라는 국가 미래성장 동력산업으로서의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바이오헬스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분야의</a:t>
            </a:r>
            <a:endParaRPr lang="en-US" altLang="ko-KR" sz="1600" dirty="0">
              <a:solidFill>
                <a:srgbClr val="000000"/>
              </a:solidFill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중요성</a:t>
            </a:r>
            <a:r>
              <a:rPr kumimoji="0" lang="ko-KR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을 </a:t>
            </a:r>
            <a:r>
              <a:rPr lang="ko-KR" altLang="en-US" sz="1600" dirty="0" smtClean="0">
                <a:solidFill>
                  <a:srgbClr val="000000"/>
                </a:solidFill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인지</a:t>
            </a:r>
            <a:r>
              <a:rPr kumimoji="0" lang="ko-KR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하고</a:t>
            </a:r>
            <a:r>
              <a:rPr kumimoji="0" lang="ko-KR" altLang="en-US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en-US" altLang="ko-KR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3</a:t>
            </a:r>
            <a:r>
              <a:rPr kumimoji="0" lang="ko-KR" altLang="en-US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차에 걸친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국가생명공학육성 기본계획</a:t>
            </a:r>
            <a:r>
              <a:rPr kumimoji="0" lang="ko-KR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을</a:t>
            </a:r>
            <a:r>
              <a:rPr kumimoji="0" lang="en-US" altLang="ko-KR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수립</a:t>
            </a:r>
            <a:r>
              <a:rPr lang="ko-KR" altLang="en-US" sz="1600">
                <a:solidFill>
                  <a:srgbClr val="000000"/>
                </a:solidFill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한</a:t>
            </a:r>
            <a:r>
              <a:rPr kumimoji="0" lang="ko-KR" altLang="ko-KR" sz="16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en-US" sz="16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이후</a:t>
            </a:r>
            <a:r>
              <a:rPr kumimoji="0" lang="en-US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,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정부와 민간에서는 지속적으로 이 분야를 집중 육성해 오고 있습니다. 최근</a:t>
            </a:r>
            <a:r>
              <a:rPr kumimoji="0" lang="en-US" altLang="ko-KR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면역</a:t>
            </a:r>
            <a:r>
              <a:rPr kumimoji="0" lang="en-US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항암제, 유전체</a:t>
            </a:r>
            <a:r>
              <a:rPr kumimoji="0" lang="en-US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기반의 맞춤의</a:t>
            </a:r>
            <a:r>
              <a:rPr kumimoji="0" lang="ko-KR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료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,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액체생검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,</a:t>
            </a:r>
            <a:r>
              <a:rPr kumimoji="0" lang="en-US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  </a:t>
            </a: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U-/Mobile- Health 기술 등 패러다임 변화를 맞아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바이오의약품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및 첨단</a:t>
            </a:r>
            <a:r>
              <a:rPr kumimoji="0" lang="en-US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융복합기술을 활용한 국내외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바이오헬스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시장도 괄목할</a:t>
            </a:r>
            <a:r>
              <a:rPr kumimoji="0" lang="en-US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만한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성장을 이룩하고 있습니다.</a:t>
            </a:r>
            <a:b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</a:br>
            <a:r>
              <a:rPr kumimoji="0" lang="ko-KR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/>
            </a:r>
            <a:br>
              <a:rPr kumimoji="0" lang="ko-KR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</a:br>
            <a:r>
              <a:rPr kumimoji="0" lang="en-US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  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KAIST는 지난 반세기 동안 약 6만여명의 이공계 인력을</a:t>
            </a:r>
            <a:r>
              <a:rPr kumimoji="0" lang="en-US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배출하였으며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이 중 약 1만 2천여 명이 박사학위를 취득하였고 이들은 교육, 연구,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산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업분야에서 중추적인 역할을 담당해 오고 있습니다. 연구역량 또한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세계적인 우수 대학들과 어깨를 나란히 할 정도로 크게 발전을 거듭해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왔습니다. 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/>
            </a:r>
            <a:br>
              <a:rPr kumimoji="0" lang="ko-KR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</a:br>
            <a:r>
              <a:rPr kumimoji="0" lang="en-US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   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이에 KAIST의 관련 교수들 및 성공한 기업체 졸업생들이 역량을 모아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국내 바이오산업기술의 혁신 및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신산업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육성, 기술이전을 통한 창업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활성화 지원, 그리고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융복합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바이오비즈니스의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촉진 등 산업체와의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실질적인 협력을 목적으로 매년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바이오헬스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관련 기업과 금융 및 법률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기관을 대상으로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바이오헬스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관련 기술 전반에 대하여 최신 기술을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소개하고 토론하는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최고위</a:t>
            </a:r>
            <a:r>
              <a:rPr lang="en-US" altLang="ko-KR" sz="1600" dirty="0">
                <a:solidFill>
                  <a:srgbClr val="000000"/>
                </a:solidFill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혁신과정을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운영해오고 있습니다.</a:t>
            </a:r>
            <a:endParaRPr kumimoji="0" lang="en-US" altLang="ko-KR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/>
            </a:r>
            <a:br>
              <a:rPr kumimoji="0" lang="ko-KR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</a:br>
            <a:r>
              <a:rPr kumimoji="0" lang="en-US" altLang="ko-KR" sz="7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  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바이오헬스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관련 기술개발과 비즈니스에 관심 있는 관련 기업 및 </a:t>
            </a:r>
            <a:r>
              <a:rPr kumimoji="0" lang="ko-KR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기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관의 많은 참여를 </a:t>
            </a:r>
            <a:r>
              <a:rPr kumimoji="0" lang="ko-KR" altLang="ko-K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부탁드립니다</a:t>
            </a:r>
            <a:r>
              <a:rPr kumimoji="0" lang="ko-KR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.</a:t>
            </a:r>
            <a:r>
              <a:rPr kumimoji="0" lang="en-US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kumimoji="0" lang="ko-KR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감 사 합 니 다</a:t>
            </a:r>
            <a:r>
              <a:rPr kumimoji="0" lang="en-US" altLang="ko-K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.</a:t>
            </a:r>
            <a:endParaRPr kumimoji="0" lang="ko-KR" altLang="ko-KR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</p:txBody>
      </p:sp>
      <p:pic>
        <p:nvPicPr>
          <p:cNvPr id="1031" name="Picture 7" descr="http://www.kaistbhp.com/user/saveDir/awc/1/P/0/image_2805.png?itemTime=1545875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9265378"/>
            <a:ext cx="12763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4554255" y="8672715"/>
            <a:ext cx="1524000" cy="466725"/>
            <a:chOff x="2600195" y="5132409"/>
            <a:chExt cx="1524000" cy="466725"/>
          </a:xfrm>
        </p:grpSpPr>
        <p:pic>
          <p:nvPicPr>
            <p:cNvPr id="1029" name="Picture 5" descr="http://www.kaistbhp.com/user/saveDir/awc/1/P/0/text_2802.png?itemTime=15458750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195" y="5251471"/>
              <a:ext cx="561975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kaistbhp.com/user/saveDir/awc/1/P/0/text_2806.png?itemTime=15458750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170" y="5132409"/>
              <a:ext cx="962025" cy="46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직사각형 3"/>
          <p:cNvSpPr/>
          <p:nvPr/>
        </p:nvSpPr>
        <p:spPr>
          <a:xfrm>
            <a:off x="1904199" y="1340761"/>
            <a:ext cx="2650056" cy="96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04199" y="1217762"/>
            <a:ext cx="3045343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KAIST BHP</a:t>
            </a:r>
          </a:p>
          <a:p>
            <a:pPr algn="just"/>
            <a:r>
              <a:rPr lang="en-US" altLang="ko-KR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바이오헬스최고위혁신과정</a:t>
            </a:r>
            <a:r>
              <a:rPr lang="en-US" altLang="ko-KR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algn="dist"/>
            <a:endParaRPr lang="en-US" altLang="ko-KR" sz="105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dist"/>
            <a:r>
              <a:rPr lang="ko-KR" altLang="en-US" sz="2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과정에 초대합니다</a:t>
            </a:r>
            <a:endParaRPr lang="ko-KR" altLang="en-US" sz="2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11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D1C5C79-E04A-48F4-9298-7D3210A5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46" y="1256060"/>
            <a:ext cx="6601908" cy="8588695"/>
          </a:xfrm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☞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과정명칭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카이스트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바이오헬스최고위혁신과정</a:t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(Advanced </a:t>
            </a:r>
            <a:r>
              <a:rPr lang="en-US" altLang="ko-KR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BioHealth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Innovation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Program)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8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8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☞ [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개설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배경 및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필요성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미래 성장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동력산업으로서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바이오헬스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분야를 집중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육성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○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첨단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융복합기술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바탕의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바이오헬스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시장의 급속 성장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지출이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크게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증가하고 있음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제공코자 함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8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8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☞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교육 목표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]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○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3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3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성공적 산학협력 달성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8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8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☞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과정 주요 내용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 교육 일정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pt-BR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2019. </a:t>
            </a:r>
            <a:r>
              <a:rPr lang="pt-BR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9</a:t>
            </a:r>
            <a:r>
              <a:rPr lang="pt-BR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. 5 </a:t>
            </a:r>
            <a:r>
              <a:rPr lang="pt-BR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~ </a:t>
            </a:r>
            <a:r>
              <a:rPr lang="pt-BR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2020. </a:t>
            </a:r>
            <a:r>
              <a:rPr lang="pt-BR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1</a:t>
            </a:r>
            <a:r>
              <a:rPr lang="pt-BR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. 16 (5</a:t>
            </a:r>
            <a:r>
              <a:rPr lang="ko-KR" altLang="pt-B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개월간</a:t>
            </a:r>
            <a:r>
              <a:rPr lang="pt-BR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수업 시간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매주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목요일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(17:00 ~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20:30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 </a:t>
            </a:r>
            <a:b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교육 인원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총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40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명 내외</a:t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 교육 장소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KAIST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도곡캠퍼스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서울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○ 교육 비용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1000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만원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국외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워크숍비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포함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8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8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과정운영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수료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요건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]</a:t>
            </a:r>
            <a:endParaRPr lang="en-US" altLang="ko-KR" sz="1400" b="1" dirty="0">
              <a:latin typeface="굴림" panose="020B0600000101010101" pitchFamily="50" charset="-127"/>
              <a:ea typeface="굴림" panose="020B0600000101010101" pitchFamily="50" charset="-127"/>
              <a:cs typeface="Apple SD Gothic Neo SemiBold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6858000" cy="674913"/>
            <a:chOff x="0" y="0"/>
            <a:chExt cx="6858000" cy="674913"/>
          </a:xfrm>
        </p:grpSpPr>
        <p:sp>
          <p:nvSpPr>
            <p:cNvPr id="4" name="직사각형 3"/>
            <p:cNvSpPr/>
            <p:nvPr/>
          </p:nvSpPr>
          <p:spPr>
            <a:xfrm>
              <a:off x="0" y="0"/>
              <a:ext cx="6858000" cy="674913"/>
            </a:xfrm>
            <a:prstGeom prst="rect">
              <a:avLst/>
            </a:prstGeom>
            <a:solidFill>
              <a:srgbClr val="0E3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9"/>
            <a:stretch/>
          </p:blipFill>
          <p:spPr>
            <a:xfrm>
              <a:off x="5723252" y="96159"/>
              <a:ext cx="1010269" cy="510510"/>
            </a:xfrm>
            <a:prstGeom prst="rect">
              <a:avLst/>
            </a:prstGeom>
          </p:spPr>
        </p:pic>
      </p:grpSp>
      <p:sp>
        <p:nvSpPr>
          <p:cNvPr id="6" name="직사각형 5"/>
          <p:cNvSpPr/>
          <p:nvPr/>
        </p:nvSpPr>
        <p:spPr>
          <a:xfrm>
            <a:off x="65149" y="96159"/>
            <a:ext cx="4048108" cy="33855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600" b="1" i="1" spc="-15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</a:t>
            </a:r>
            <a:r>
              <a:rPr lang="ko-KR" altLang="en-US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중심에는 바이오 헬스 산업이</a:t>
            </a:r>
            <a:r>
              <a:rPr lang="en-US" altLang="ko-KR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600" b="1" i="1" spc="-150" dirty="0">
              <a:solidFill>
                <a:schemeClr val="bg1"/>
              </a:solidFill>
              <a:effectLst/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9614" y="777667"/>
            <a:ext cx="6668373" cy="90670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26330" y="8536060"/>
            <a:ext cx="15597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○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수강자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선발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  <a:cs typeface="Apple SD Gothic Neo SemiBold" charset="-127"/>
            </a:endParaRPr>
          </a:p>
          <a:p>
            <a:r>
              <a:rPr lang="ko-KR" altLang="en-US" sz="3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○ 수료 요건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  <a:cs typeface="Apple SD Gothic Neo SemiBold" charset="-127"/>
            </a:endParaRPr>
          </a:p>
          <a:p>
            <a: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○ 수료증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	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72538" y="8536060"/>
            <a:ext cx="47036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입학 지원 서류심사를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거쳐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선발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  <a:cs typeface="Apple SD Gothic Neo SemiBold" charset="-127"/>
            </a:endParaRPr>
          </a:p>
          <a:p>
            <a: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전체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수업일수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중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2/3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이상의 출석 규정을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준용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기타 운영위원회에서 정하는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요건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  <a:cs typeface="Apple SD Gothic Neo SemiBold" charset="-127"/>
            </a:endParaRPr>
          </a:p>
          <a:p>
            <a: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KAIST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총장 명의의 수료증 수여</a:t>
            </a:r>
            <a:endParaRPr lang="ko-KR" altLang="en-US" sz="1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34E34F1D-60D7-41B3-AC96-A96DCE1A819C}" type="slidenum">
              <a:rPr lang="ko-KR" altLang="en-US" smtClean="0"/>
              <a:pPr/>
              <a:t>2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xmlns="" id="{6D1C5C79-E04A-48F4-9298-7D3210A55E88}"/>
              </a:ext>
            </a:extLst>
          </p:cNvPr>
          <p:cNvSpPr txBox="1">
            <a:spLocks/>
          </p:cNvSpPr>
          <p:nvPr/>
        </p:nvSpPr>
        <p:spPr>
          <a:xfrm>
            <a:off x="132846" y="2426819"/>
            <a:ext cx="6459687" cy="28653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국가생명공학육성 기본계획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(1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차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1994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년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수립 이후 정부는 범부처적으로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3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3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최근 유전체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맞춤의료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,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면역 항암치료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,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액체생검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, U-/Mobile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헬스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기술 등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3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3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특히 기대수명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100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세 시대를 맞이하여 건강과 복지 증진을 위한 의료비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3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3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바이오헬스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분야는 미래 성장 동력산업으로서 국내외적으로 지속적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성장이 진행 중이며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,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이에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KAIST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의 관련 교수들이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최고위혁신과정을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  <a:cs typeface="Apple SD Gothic Neo SemiBold" charset="-127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개설하여 기술교류와 상담을 통한 관련 기업과의 실질적인 협력의 장을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</a:t>
            </a:r>
            <a:endParaRPr lang="en-US" altLang="ko-KR" sz="1400" b="1" dirty="0">
              <a:latin typeface="굴림" panose="020B0600000101010101" pitchFamily="50" charset="-127"/>
              <a:ea typeface="굴림" panose="020B0600000101010101" pitchFamily="50" charset="-127"/>
              <a:cs typeface="Apple SD Gothic Neo SemiBold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3796" y="5570429"/>
            <a:ext cx="59187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KAIST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최고기술진에 의한 최신 </a:t>
            </a:r>
            <a:r>
              <a:rPr lang="ko-KR" altLang="en-US" sz="1400" b="1" dirty="0" err="1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바이오헬스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기술정보와 발전 동향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제공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  <a:cs typeface="Apple SD Gothic Neo SemiBold" charset="-127"/>
            </a:endParaRPr>
          </a:p>
          <a:p>
            <a:pPr algn="just"/>
            <a:endParaRPr lang="en-US" altLang="ko-KR" sz="300" b="1" dirty="0" smtClean="0">
              <a:latin typeface="굴림" panose="020B0600000101010101" pitchFamily="50" charset="-127"/>
              <a:ea typeface="굴림" panose="020B0600000101010101" pitchFamily="50" charset="-127"/>
              <a:cs typeface="Apple SD Gothic Neo SemiBold" charset="-127"/>
            </a:endParaRPr>
          </a:p>
          <a:p>
            <a:pPr algn="dist"/>
            <a:r>
              <a:rPr lang="en-US" altLang="ko-KR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3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KAIST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기업 간의 긴밀한 인적 네트워크 형성과 실질적 협력을 통한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752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/>
          <p:cNvGrpSpPr/>
          <p:nvPr/>
        </p:nvGrpSpPr>
        <p:grpSpPr>
          <a:xfrm>
            <a:off x="0" y="0"/>
            <a:ext cx="6858000" cy="674913"/>
            <a:chOff x="0" y="0"/>
            <a:chExt cx="6858000" cy="674913"/>
          </a:xfrm>
        </p:grpSpPr>
        <p:sp>
          <p:nvSpPr>
            <p:cNvPr id="51" name="직사각형 50"/>
            <p:cNvSpPr/>
            <p:nvPr/>
          </p:nvSpPr>
          <p:spPr>
            <a:xfrm>
              <a:off x="0" y="0"/>
              <a:ext cx="6858000" cy="674913"/>
            </a:xfrm>
            <a:prstGeom prst="rect">
              <a:avLst/>
            </a:prstGeom>
            <a:solidFill>
              <a:srgbClr val="0E3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9"/>
            <a:stretch/>
          </p:blipFill>
          <p:spPr>
            <a:xfrm>
              <a:off x="5723252" y="96159"/>
              <a:ext cx="1010269" cy="510510"/>
            </a:xfrm>
            <a:prstGeom prst="rect">
              <a:avLst/>
            </a:prstGeom>
          </p:spPr>
        </p:pic>
      </p:grpSp>
      <p:sp>
        <p:nvSpPr>
          <p:cNvPr id="53" name="제목 1">
            <a:extLst>
              <a:ext uri="{FF2B5EF4-FFF2-40B4-BE49-F238E27FC236}">
                <a16:creationId xmlns:a16="http://schemas.microsoft.com/office/drawing/2014/main" xmlns="" id="{6D1C5C79-E04A-48F4-9298-7D3210A5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488" y="1284022"/>
            <a:ext cx="6138969" cy="8355003"/>
          </a:xfrm>
        </p:spPr>
        <p:txBody>
          <a:bodyPr anchor="t">
            <a:no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14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과정 운영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KAIST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생명과학기술대학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 책임교수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-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생명과학과 김정회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010-4482-2614 / 042-350-2614)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운영팀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-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김태원 팀장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/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신은해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대리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운영위원회</a:t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-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김정회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김학성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박찬규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이균민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이정호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전상용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/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주영석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이상 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   KAIST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교수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),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맹필재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충남대 교수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),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박한오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바이오니아 대표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),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  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정현호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메디톡스 대표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8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8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교수진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○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KAIST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교수진 및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외부 전문가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별첨 참조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8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8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☞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[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모집개요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○ 모집 인원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총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40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명 내외</a:t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○ 교육 비용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1000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만원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/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인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○ 원서 접수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2019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년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8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월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31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일까지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마감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            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지원서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교부 및 접수는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이메일 및 팩스로 진행 함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-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합격자 발표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개별 통지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○ 문의처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- </a:t>
            </a:r>
            <a:r>
              <a:rPr lang="ko-KR" altLang="fi-FI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책임교수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</a:t>
            </a:r>
            <a:r>
              <a:rPr lang="ko-KR" altLang="fi-FI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ko-KR" altLang="fi-FI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김정회 </a:t>
            </a: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(010-4482-2614 / 042-350-2614) </a:t>
            </a:r>
            <a:b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   </a:t>
            </a: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  <a:hlinkClick r:id="rId3"/>
              </a:rPr>
              <a:t>kimjh@kaist.ac.kr</a:t>
            </a:r>
            <a:r>
              <a:rPr lang="fi-FI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fi-FI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-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협력실장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박호철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(010-3250-6409/ 02-3498-7571)</a:t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  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  <a:hlinkClick r:id="rId4"/>
              </a:rPr>
              <a:t>parkhc590@kaist.ac.kr</a:t>
            </a: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-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운영팀장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김태원 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(010-8804-0118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/ 02-3498-7571)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  <a:hlinkClick r:id="rId5"/>
              </a:rPr>
              <a:t>ssambaak@kaist.ac.kr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-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주소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  </a:t>
            </a: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(06301)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서울 도곡동 논현로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28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길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25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카이스트 도곡캠퍼스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          4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층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410-11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호 </a:t>
            </a: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FAX</a:t>
            </a:r>
            <a:r>
              <a:rPr lang="fi-FI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: </a:t>
            </a: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02</a:t>
            </a:r>
            <a:r>
              <a:rPr lang="fi-FI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) </a:t>
            </a: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3498-7572, </a:t>
            </a:r>
            <a:r>
              <a:rPr lang="fi-FI" altLang="ko-KR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http://</a:t>
            </a:r>
            <a:r>
              <a:rPr lang="fi-FI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www.kaist.ac.kr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>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  <a:cs typeface="Apple SD Gothic Neo SemiBold" charset="-127"/>
              </a:rPr>
            </a:br>
            <a:endParaRPr lang="en-US" altLang="ko-KR" sz="1400" b="1" dirty="0">
              <a:latin typeface="굴림" panose="020B0600000101010101" pitchFamily="50" charset="-127"/>
              <a:ea typeface="굴림" panose="020B0600000101010101" pitchFamily="50" charset="-127"/>
              <a:cs typeface="Apple SD Gothic Neo SemiBold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5149" y="96159"/>
            <a:ext cx="4048108" cy="33855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600" b="1" i="1" spc="-15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</a:t>
            </a:r>
            <a:r>
              <a:rPr lang="ko-KR" altLang="en-US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중심에는 바이오 헬스 산업이</a:t>
            </a:r>
            <a:r>
              <a:rPr lang="en-US" altLang="ko-KR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600" b="1" i="1" spc="-150" dirty="0">
              <a:solidFill>
                <a:schemeClr val="bg1"/>
              </a:solidFill>
              <a:effectLst/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90786" y="777667"/>
            <a:ext cx="6668373" cy="90670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34E34F1D-60D7-41B3-AC96-A96DCE1A819C}" type="slidenum">
              <a:rPr lang="ko-KR" altLang="en-US" smtClean="0"/>
              <a:pPr/>
              <a:t>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07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6858000" cy="674913"/>
            <a:chOff x="0" y="0"/>
            <a:chExt cx="6858000" cy="674913"/>
          </a:xfrm>
        </p:grpSpPr>
        <p:sp>
          <p:nvSpPr>
            <p:cNvPr id="3" name="직사각형 2"/>
            <p:cNvSpPr/>
            <p:nvPr/>
          </p:nvSpPr>
          <p:spPr>
            <a:xfrm>
              <a:off x="0" y="0"/>
              <a:ext cx="6858000" cy="674913"/>
            </a:xfrm>
            <a:prstGeom prst="rect">
              <a:avLst/>
            </a:prstGeom>
            <a:solidFill>
              <a:srgbClr val="0E3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9"/>
            <a:stretch/>
          </p:blipFill>
          <p:spPr>
            <a:xfrm>
              <a:off x="5723252" y="96159"/>
              <a:ext cx="1010269" cy="510510"/>
            </a:xfrm>
            <a:prstGeom prst="rect">
              <a:avLst/>
            </a:prstGeom>
          </p:spPr>
        </p:pic>
      </p:grp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6D1C5C79-E04A-48F4-9298-7D3210A5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704" y="555083"/>
            <a:ext cx="6138969" cy="555745"/>
          </a:xfrm>
        </p:spPr>
        <p:txBody>
          <a:bodyPr anchor="t">
            <a:no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2000" b="1" dirty="0" smtClean="0">
                <a:solidFill>
                  <a:prstClr val="black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교육 일정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]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2019.09.05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~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2020.01.16 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매 주 목요일</a:t>
            </a:r>
            <a:endParaRPr lang="en-US" altLang="ko-KR" sz="1400" b="1" dirty="0">
              <a:latin typeface="Times New Roman" panose="02020603050405020304" pitchFamily="18" charset="0"/>
              <a:ea typeface="Apple SD Gothic Neo SemiBold" charset="-127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149" y="96159"/>
            <a:ext cx="4048108" cy="33855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중심에는 바이오 헬스 산업이</a:t>
            </a:r>
            <a:r>
              <a:rPr lang="en-US" altLang="ko-KR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600" b="1" i="1" spc="-150" dirty="0">
              <a:solidFill>
                <a:schemeClr val="bg1"/>
              </a:solidFill>
              <a:effectLst/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24983"/>
              </p:ext>
            </p:extLst>
          </p:nvPr>
        </p:nvGraphicFramePr>
        <p:xfrm>
          <a:off x="324704" y="2366559"/>
          <a:ext cx="6208592" cy="748872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214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1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2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1882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>
                          <a:effectLst/>
                          <a:latin typeface="+mn-ea"/>
                          <a:ea typeface="+mn-ea"/>
                        </a:rPr>
                        <a:t> 일자</a:t>
                      </a:r>
                      <a:endParaRPr 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>
                          <a:effectLst/>
                          <a:latin typeface="+mn-ea"/>
                          <a:ea typeface="+mn-ea"/>
                        </a:rPr>
                        <a:t>교육내용</a:t>
                      </a:r>
                      <a:endParaRPr 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>
                          <a:effectLst/>
                          <a:latin typeface="+mn-ea"/>
                          <a:ea typeface="+mn-ea"/>
                        </a:rPr>
                        <a:t>강사진</a:t>
                      </a:r>
                      <a:endParaRPr 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/05</a:t>
                      </a:r>
                      <a:r>
                        <a:rPr 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과정 소개 및 개강</a:t>
                      </a:r>
                      <a:r>
                        <a:rPr 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오리엔테이션</a:t>
                      </a:r>
                      <a:endParaRPr lang="ko-KR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 err="1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김정회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교수</a:t>
                      </a:r>
                      <a:endParaRPr lang="ko-KR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09/12(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추석 연휴</a:t>
                      </a:r>
                      <a:endParaRPr lang="ko-KR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ko-KR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</a:tr>
              <a:tr h="514996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09/19(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국내 바이오산업의 현황 및 비즈니스 모델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생명공학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기술의 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기본개념 이해</a:t>
                      </a:r>
                      <a:endParaRPr lang="ko-KR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최수진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OCI</a:t>
                      </a:r>
                      <a:r>
                        <a:rPr lang="en-US" altLang="ko-KR" sz="1050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50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부사장</a:t>
                      </a:r>
                      <a:endParaRPr lang="en-US" altLang="ko-KR" sz="1050" kern="100" baseline="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전 </a:t>
                      </a:r>
                      <a:r>
                        <a:rPr lang="ko-KR" altLang="en-US" sz="1050" kern="100" baseline="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산자부</a:t>
                      </a:r>
                      <a:r>
                        <a:rPr lang="ko-KR" altLang="en-US" sz="1050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50" kern="100" baseline="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신산업</a:t>
                      </a:r>
                      <a:r>
                        <a:rPr lang="ko-KR" altLang="en-US" sz="1050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MD)</a:t>
                      </a:r>
                      <a:endParaRPr lang="ko-KR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김정회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교수</a:t>
                      </a:r>
                      <a:endParaRPr lang="ko-KR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 </a:t>
                      </a:r>
                      <a:r>
                        <a:rPr 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09/26(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워크숍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원우 기업 소개</a:t>
                      </a:r>
                      <a:endParaRPr lang="ko-KR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김정회 교수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10/03(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개천절</a:t>
                      </a:r>
                      <a:endParaRPr lang="ko-KR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10/10(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국가 </a:t>
                      </a: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바이오경제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구현 전략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인공단백질 창출기술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김선기 과정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산자부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오병하 교수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10/17(</a:t>
                      </a:r>
                      <a:r>
                        <a:rPr lang="ko-KR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항암 면역세포 치료제의 현황과 미래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바이오산업의 고도화와 분업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그리고 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NRDO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김찬혁 교수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이정규 대표</a:t>
                      </a:r>
                      <a:r>
                        <a:rPr lang="en-US" altLang="ko-KR" sz="9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9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㈜</a:t>
                      </a:r>
                      <a:r>
                        <a:rPr lang="ko-KR" altLang="en-US" sz="90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브릿지바이오</a:t>
                      </a:r>
                      <a:r>
                        <a:rPr lang="en-US" altLang="ko-KR" sz="9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marR="0" lvl="0" indent="-274955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10/24(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유전체 분석과 맞춤형 정밀 의료기술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marR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네트워크 생물학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복잡계와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데이터과학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lvl="0" indent="-27495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주영석 교수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marR="0" lvl="0" indent="-27495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정하웅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교수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10/31(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바이오산업의 기회와 도전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월 회식 및 토의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박한오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대표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㈜</a:t>
                      </a: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바이오니아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김정회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11/07(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세포막투과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항체 공학 기술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글로벌신약개발동향과 </a:t>
                      </a:r>
                      <a:r>
                        <a:rPr lang="ko-KR" altLang="en-US" sz="1000" kern="1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한올바이오파마의</a:t>
                      </a:r>
                      <a:r>
                        <a:rPr lang="en-US" altLang="ko-KR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R&amp;BD</a:t>
                      </a:r>
                      <a:r>
                        <a:rPr lang="ko-KR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전략</a:t>
                      </a:r>
                      <a:endParaRPr lang="ko-KR" altLang="ko-KR" sz="10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김용성 교수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아주대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박승국 박사</a:t>
                      </a:r>
                      <a:r>
                        <a:rPr lang="en-US" altLang="ko-KR" sz="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80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한올바이오파마</a:t>
                      </a:r>
                      <a:r>
                        <a:rPr lang="ko-KR" altLang="en-US" sz="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㈜</a:t>
                      </a:r>
                      <a:r>
                        <a:rPr lang="en-US" altLang="ko-KR" sz="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8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11/14(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해외 워크숍 </a:t>
                      </a:r>
                      <a:r>
                        <a:rPr lang="en-US" altLang="ko-KR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: 11/15~17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김정회 교수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11/21(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나노효소의</a:t>
                      </a:r>
                      <a:r>
                        <a:rPr lang="ko-KR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산업적 응용</a:t>
                      </a:r>
                      <a:endParaRPr lang="ko-KR" altLang="ko-KR" sz="100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홍합</a:t>
                      </a:r>
                      <a:r>
                        <a:rPr lang="en-US" altLang="ko-KR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곤충</a:t>
                      </a:r>
                      <a:r>
                        <a:rPr lang="en-US" altLang="ko-KR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과일 </a:t>
                      </a:r>
                      <a:r>
                        <a:rPr lang="ko-KR" altLang="en-US" sz="1000" kern="1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갈변</a:t>
                      </a:r>
                      <a:r>
                        <a:rPr lang="ko-KR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모사 </a:t>
                      </a:r>
                      <a:r>
                        <a:rPr lang="ko-KR" altLang="en-US" sz="1000" kern="1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산소감응성</a:t>
                      </a:r>
                      <a:r>
                        <a:rPr lang="ko-KR" altLang="en-US" sz="10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자가실림물질 및 접착제</a:t>
                      </a:r>
                      <a:endParaRPr lang="ko-KR" altLang="ko-KR" sz="10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김중배 교수</a:t>
                      </a:r>
                      <a:r>
                        <a:rPr lang="en-US" altLang="ko-KR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고려대</a:t>
                      </a:r>
                      <a:r>
                        <a:rPr lang="en-US" altLang="ko-KR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이해신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11/28(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유전체 기반 </a:t>
                      </a: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뇌신경질환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혁신 신약개발전략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월 회식 및 토의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이정호 교수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김정회</a:t>
                      </a: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12/05(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항암 면역세포 치료제의 현황과 미래</a:t>
                      </a:r>
                      <a:endParaRPr lang="en-US" altLang="ko-KR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합성생물학 기술의 현재와 미래</a:t>
                      </a:r>
                      <a:endParaRPr lang="en-US" altLang="ko-KR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권병세 대표</a:t>
                      </a:r>
                      <a:r>
                        <a:rPr lang="en-US" altLang="ko-KR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(㈜</a:t>
                      </a:r>
                      <a:r>
                        <a:rPr lang="ko-KR" altLang="en-US" sz="1050" kern="1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유틸렉스</a:t>
                      </a:r>
                      <a:r>
                        <a:rPr lang="en-US" altLang="ko-KR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조병관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12/12(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실험동물 제작과 유전자 가위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인공지능 시대의 기회와 </a:t>
                      </a:r>
                      <a:r>
                        <a:rPr lang="ko-KR" altLang="en-US" sz="1050" kern="10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리스크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박찬규 교수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김대식 교수</a:t>
                      </a: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12/19(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혈관생성과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암정복</a:t>
                      </a:r>
                      <a:endParaRPr lang="ko-KR" altLang="en-US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차 산업혁명과 의약품 허가 및 개발전략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고규영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서수경 과장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식약처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 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12/26(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lvl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신약개발의 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Value Chain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과 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Open Innovation</a:t>
                      </a:r>
                      <a:endParaRPr lang="en-US" altLang="ko-KR" sz="105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월 회식 및 토의</a:t>
                      </a:r>
                      <a:endParaRPr lang="en-US" altLang="ko-KR" sz="105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이관순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고문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한미약품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김정회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교수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01/02(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바이오 의약품 세포공정</a:t>
                      </a:r>
                      <a:endParaRPr lang="en-US" altLang="ko-KR" sz="105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marR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바이오 </a:t>
                      </a: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스타트업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투자전략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marR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이균민</a:t>
                      </a: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교수</a:t>
                      </a:r>
                      <a:endParaRPr lang="en-US" altLang="ko-KR" sz="105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43865" marR="0" indent="-274955" algn="just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김명기 박사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창투사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01/09(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fontAlgn="base" latinLnBrk="0"/>
                      <a:r>
                        <a:rPr lang="ko-KR" alt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첨단 바이오센서 기술 동향 및 주요 기술과제</a:t>
                      </a:r>
                      <a:endParaRPr lang="en-US" altLang="ko-KR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/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고감도 면역센서기술 및 개발동향</a:t>
                      </a:r>
                      <a:endParaRPr lang="ko-KR" altLang="en-US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서정목 교수</a:t>
                      </a:r>
                      <a:r>
                        <a:rPr lang="en-US" altLang="ko-KR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연세대</a:t>
                      </a:r>
                      <a:r>
                        <a:rPr lang="en-US" altLang="ko-KR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김민곤 교수</a:t>
                      </a:r>
                      <a:r>
                        <a:rPr lang="en-US" altLang="ko-KR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광주 과기원</a:t>
                      </a:r>
                      <a:r>
                        <a:rPr lang="en-US" altLang="ko-KR" sz="105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1107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01/16(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수료식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부총장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학장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책임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교수</a:t>
                      </a:r>
                      <a:r>
                        <a:rPr lang="en-US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5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운영위</a:t>
                      </a:r>
                      <a:r>
                        <a:rPr lang="ko-KR" altLang="ko-KR" sz="105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교수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153" y="2125590"/>
            <a:ext cx="4333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* </a:t>
            </a:r>
            <a:r>
              <a:rPr lang="ko-KR" altLang="en-US" sz="1100" dirty="0" smtClean="0"/>
              <a:t>아래 강의 일정은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 강사진의 사정에 따라 변경</a:t>
            </a:r>
            <a:r>
              <a:rPr lang="en-US" altLang="ko-KR" sz="1100" dirty="0" smtClean="0"/>
              <a:t>/</a:t>
            </a:r>
            <a:r>
              <a:rPr lang="ko-KR" altLang="en-US" sz="1100" dirty="0" smtClean="0"/>
              <a:t>조정될 수 있습니다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10617"/>
              </p:ext>
            </p:extLst>
          </p:nvPr>
        </p:nvGraphicFramePr>
        <p:xfrm>
          <a:off x="324704" y="987191"/>
          <a:ext cx="6208592" cy="10972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111087">
                  <a:extLst>
                    <a:ext uri="{9D8B030D-6E8A-4147-A177-3AD203B41FA5}">
                      <a16:colId xmlns:a16="http://schemas.microsoft.com/office/drawing/2014/main" xmlns="" val="2128513098"/>
                    </a:ext>
                  </a:extLst>
                </a:gridCol>
                <a:gridCol w="3097505">
                  <a:extLst>
                    <a:ext uri="{9D8B030D-6E8A-4147-A177-3AD203B41FA5}">
                      <a16:colId xmlns:a16="http://schemas.microsoft.com/office/drawing/2014/main" xmlns="" val="2071395669"/>
                    </a:ext>
                  </a:extLst>
                </a:gridCol>
              </a:tblGrid>
              <a:tr h="26250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석식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17:00 ~ 17:50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913554"/>
                  </a:ext>
                </a:extLst>
              </a:tr>
              <a:tr h="2625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/>
                        <a:t>1</a:t>
                      </a:r>
                      <a:r>
                        <a:rPr lang="ko-KR" altLang="en-US" sz="1200" b="0" dirty="0" smtClean="0"/>
                        <a:t>교시</a:t>
                      </a:r>
                      <a:r>
                        <a:rPr lang="en-US" altLang="ko-KR" sz="1200" b="0" dirty="0" smtClean="0"/>
                        <a:t>(</a:t>
                      </a:r>
                      <a:r>
                        <a:rPr lang="ko-KR" altLang="en-US" sz="1200" b="0" dirty="0" smtClean="0"/>
                        <a:t>강의</a:t>
                      </a:r>
                      <a:r>
                        <a:rPr lang="en-US" altLang="ko-KR" sz="1200" b="0" dirty="0" smtClean="0"/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18:00 ~ 19:10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6210144"/>
                  </a:ext>
                </a:extLst>
              </a:tr>
              <a:tr h="26250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/>
                        <a:t>2</a:t>
                      </a:r>
                      <a:r>
                        <a:rPr lang="ko-KR" altLang="en-US" sz="1200" b="0" dirty="0" smtClean="0"/>
                        <a:t>교시</a:t>
                      </a:r>
                      <a:r>
                        <a:rPr lang="en-US" altLang="ko-KR" sz="1200" b="0" dirty="0" smtClean="0"/>
                        <a:t>(</a:t>
                      </a:r>
                      <a:r>
                        <a:rPr lang="ko-KR" altLang="en-US" sz="1200" b="0" dirty="0" smtClean="0"/>
                        <a:t>강의</a:t>
                      </a:r>
                      <a:r>
                        <a:rPr lang="en-US" altLang="ko-KR" sz="1200" b="0" dirty="0" smtClean="0"/>
                        <a:t>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19:20 ~ 20:30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7269935"/>
                  </a:ext>
                </a:extLst>
              </a:tr>
              <a:tr h="26250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/>
                        <a:t>3</a:t>
                      </a:r>
                      <a:r>
                        <a:rPr lang="ko-KR" altLang="en-US" sz="1200" b="0" dirty="0" smtClean="0"/>
                        <a:t>교시</a:t>
                      </a:r>
                      <a:r>
                        <a:rPr lang="en-US" altLang="ko-KR" sz="1200" b="0" dirty="0" smtClean="0"/>
                        <a:t>(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토론</a:t>
                      </a:r>
                      <a:r>
                        <a:rPr lang="en-US" altLang="ko-KR" sz="1200" b="0" dirty="0" smtClean="0"/>
                        <a:t>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20:40 ~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616911"/>
                  </a:ext>
                </a:extLst>
              </a:tr>
            </a:tbl>
          </a:graphicData>
        </a:graphic>
      </p:graphicFrame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34E34F1D-60D7-41B3-AC96-A96DCE1A819C}" type="slidenum">
              <a:rPr lang="ko-KR" altLang="en-US" smtClean="0"/>
              <a:pPr/>
              <a:t>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7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6858000" cy="674913"/>
            <a:chOff x="0" y="0"/>
            <a:chExt cx="6858000" cy="674913"/>
          </a:xfrm>
        </p:grpSpPr>
        <p:sp>
          <p:nvSpPr>
            <p:cNvPr id="3" name="직사각형 2"/>
            <p:cNvSpPr/>
            <p:nvPr/>
          </p:nvSpPr>
          <p:spPr>
            <a:xfrm>
              <a:off x="0" y="0"/>
              <a:ext cx="6858000" cy="674913"/>
            </a:xfrm>
            <a:prstGeom prst="rect">
              <a:avLst/>
            </a:prstGeom>
            <a:solidFill>
              <a:srgbClr val="0E3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9"/>
            <a:stretch/>
          </p:blipFill>
          <p:spPr>
            <a:xfrm>
              <a:off x="5723252" y="96159"/>
              <a:ext cx="1010269" cy="510510"/>
            </a:xfrm>
            <a:prstGeom prst="rect">
              <a:avLst/>
            </a:prstGeom>
          </p:spPr>
        </p:pic>
      </p:grp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6D1C5C79-E04A-48F4-9298-7D3210A5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583" y="844792"/>
            <a:ext cx="6138969" cy="555745"/>
          </a:xfrm>
        </p:spPr>
        <p:txBody>
          <a:bodyPr anchor="t">
            <a:no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별첨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1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mr-IN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–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KAIST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교수진</a:t>
            </a:r>
            <a:endParaRPr lang="en-US" altLang="ko-KR" sz="1400" b="1" dirty="0">
              <a:latin typeface="Apple SD Gothic Neo SemiBold" charset="-127"/>
              <a:ea typeface="Apple SD Gothic Neo SemiBold" charset="-127"/>
              <a:cs typeface="Apple SD Gothic Neo SemiBold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149" y="96159"/>
            <a:ext cx="4048108" cy="33855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600" b="1" i="1" spc="-15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</a:t>
            </a:r>
            <a:r>
              <a:rPr lang="ko-KR" altLang="en-US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중심에는 바이오 헬스 산업이</a:t>
            </a:r>
            <a:r>
              <a:rPr lang="en-US" altLang="ko-KR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600" b="1" i="1" spc="-150" dirty="0">
              <a:solidFill>
                <a:schemeClr val="bg1"/>
              </a:solidFill>
              <a:effectLst/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41557"/>
              </p:ext>
            </p:extLst>
          </p:nvPr>
        </p:nvGraphicFramePr>
        <p:xfrm>
          <a:off x="439167" y="1376866"/>
          <a:ext cx="5979667" cy="749795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304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1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37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6042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소속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성명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분야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397">
                <a:tc rowSpan="12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생명과학과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김정회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세포대사공학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김선창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소재 합성생물공학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김은준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정신질환 뇌신경생물학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김찬혁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면역세포엔지니어링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김학성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단백질설계기술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박찬규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생물정보학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오병하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분자구조와 기능분석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이균민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CHO</a:t>
                      </a:r>
                      <a:r>
                        <a:rPr lang="ko-KR" sz="1200" kern="100" dirty="0">
                          <a:effectLst/>
                        </a:rPr>
                        <a:t>세포 엔지니어링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전상용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의약품전달기술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정인경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후성유전체 빅데이타 정보기술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조병관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대용량유전체분석기반세포공정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한용만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줄기세포공학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2397">
                <a:tc rowSpan="4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의과학대학원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고규영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암세포성장과 혈관생성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김하일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신약개발 표적발굴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이정호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뇌질환과 체세포변이관계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주영석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암유전체변이정보분석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2397">
                <a:tc rowSpan="3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바이오 및 뇌공학과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정기훈</a:t>
                      </a:r>
                      <a:endParaRPr lang="ko-KR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광학바이오센서 및 </a:t>
                      </a:r>
                      <a:r>
                        <a:rPr lang="ko-KR" altLang="en-US" sz="12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바이오포토닉스</a:t>
                      </a:r>
                      <a:endParaRPr lang="ko-KR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 err="1">
                          <a:effectLst/>
                        </a:rPr>
                        <a:t>박제균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 err="1">
                          <a:effectLst/>
                        </a:rPr>
                        <a:t>나노플루이딕스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정</a:t>
                      </a:r>
                      <a:r>
                        <a:rPr lang="en-US" sz="1200" kern="100" dirty="0">
                          <a:effectLst/>
                        </a:rPr>
                        <a:t>  </a:t>
                      </a:r>
                      <a:r>
                        <a:rPr lang="ko-KR" sz="1200" kern="100" dirty="0">
                          <a:effectLst/>
                        </a:rPr>
                        <a:t>용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 err="1">
                          <a:effectLst/>
                        </a:rPr>
                        <a:t>뇌영상처리데이터및임상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2397">
                <a:tc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화학과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이해신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생체모방기술 및 소재개발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42397">
                <a:tc rowSpan="3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생명화학공학과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이상엽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바이오소재대사 공학기술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장용근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생물공정공학기술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박현규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분자생물공정 및 진단기술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42397">
                <a:tc rowSpan="2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전기 및 전자공학과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유회준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모바일 헬스케어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배현민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의료디바이스기술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42397">
                <a:tc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 err="1" smtClean="0">
                          <a:effectLst/>
                        </a:rPr>
                        <a:t>경영</a:t>
                      </a:r>
                      <a:r>
                        <a:rPr lang="ko-KR" altLang="en-US" sz="1200" kern="100" dirty="0" err="1" smtClean="0">
                          <a:effectLst/>
                        </a:rPr>
                        <a:t>공</a:t>
                      </a:r>
                      <a:r>
                        <a:rPr lang="ko-KR" sz="1200" kern="100" dirty="0" err="1" smtClean="0">
                          <a:effectLst/>
                        </a:rPr>
                        <a:t>학부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kern="100" dirty="0" err="1" smtClean="0">
                          <a:solidFill>
                            <a:srgbClr val="000000"/>
                          </a:solidFill>
                          <a:effectLst/>
                          <a:latin typeface="휴먼명조" charset="0"/>
                          <a:ea typeface="휴먼명조" charset="0"/>
                          <a:cs typeface="Times New Roman" charset="0"/>
                        </a:rPr>
                        <a:t>배종태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kern="100" dirty="0" smtClean="0">
                          <a:solidFill>
                            <a:srgbClr val="000000"/>
                          </a:solidFill>
                          <a:effectLst/>
                          <a:latin typeface="휴먼명조" charset="0"/>
                          <a:ea typeface="휴먼명조" charset="0"/>
                          <a:cs typeface="Times New Roman" charset="0"/>
                        </a:rPr>
                        <a:t>벤처기업 경영전략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242397">
                <a:tc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altLang="en-US" sz="1200" kern="100" dirty="0" smtClean="0">
                          <a:solidFill>
                            <a:srgbClr val="000000"/>
                          </a:solidFill>
                          <a:effectLst/>
                          <a:latin typeface="휴먼명조" charset="0"/>
                          <a:ea typeface="휴먼명조" charset="0"/>
                          <a:cs typeface="Times New Roman" charset="0"/>
                        </a:rPr>
                        <a:t>기술경영학부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채수찬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바이오헬스정책 및 네트워킹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242397">
                <a:tc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산업디자인학과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배상민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제품 및 사회공헌 디자인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242397">
                <a:tc rowSpan="2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kern="100" dirty="0">
                          <a:effectLst/>
                        </a:rPr>
                        <a:t>K - School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안성태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창업 및</a:t>
                      </a:r>
                      <a:r>
                        <a:rPr lang="en-US" sz="1200" kern="100" dirty="0">
                          <a:effectLst/>
                        </a:rPr>
                        <a:t> NASDAQ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242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이민화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r>
                        <a:rPr lang="ko-KR" sz="1200" kern="100" dirty="0">
                          <a:effectLst/>
                        </a:rPr>
                        <a:t>차 산업혁명과 대응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34E34F1D-60D7-41B3-AC96-A96DCE1A819C}" type="slidenum">
              <a:rPr lang="ko-KR" altLang="en-US" smtClean="0"/>
              <a:pPr/>
              <a:t>5</a:t>
            </a:fld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1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6858000" cy="674913"/>
            <a:chOff x="0" y="0"/>
            <a:chExt cx="6858000" cy="674913"/>
          </a:xfrm>
        </p:grpSpPr>
        <p:sp>
          <p:nvSpPr>
            <p:cNvPr id="3" name="직사각형 2"/>
            <p:cNvSpPr/>
            <p:nvPr/>
          </p:nvSpPr>
          <p:spPr>
            <a:xfrm>
              <a:off x="0" y="0"/>
              <a:ext cx="6858000" cy="674913"/>
            </a:xfrm>
            <a:prstGeom prst="rect">
              <a:avLst/>
            </a:prstGeom>
            <a:solidFill>
              <a:srgbClr val="0E3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9"/>
            <a:stretch/>
          </p:blipFill>
          <p:spPr>
            <a:xfrm>
              <a:off x="5723252" y="96159"/>
              <a:ext cx="1010269" cy="510510"/>
            </a:xfrm>
            <a:prstGeom prst="rect">
              <a:avLst/>
            </a:prstGeom>
          </p:spPr>
        </p:pic>
      </p:grp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6D1C5C79-E04A-48F4-9298-7D3210A5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583" y="844792"/>
            <a:ext cx="6138969" cy="555745"/>
          </a:xfrm>
        </p:spPr>
        <p:txBody>
          <a:bodyPr anchor="t">
            <a:no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별첨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2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mr-IN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–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외부기관 강사진</a:t>
            </a:r>
            <a:endParaRPr lang="en-US" altLang="ko-KR" sz="1400" b="1" dirty="0">
              <a:latin typeface="Apple SD Gothic Neo SemiBold" charset="-127"/>
              <a:ea typeface="Apple SD Gothic Neo SemiBold" charset="-127"/>
              <a:cs typeface="Apple SD Gothic Neo SemiBold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149" y="96159"/>
            <a:ext cx="4048108" cy="33855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600" b="1" i="1" spc="-15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</a:t>
            </a:r>
            <a:r>
              <a:rPr lang="ko-KR" altLang="en-US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중심에는 바이오 헬스 산업이</a:t>
            </a:r>
            <a:r>
              <a:rPr lang="en-US" altLang="ko-KR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600" b="1" i="1" spc="-150" dirty="0">
              <a:solidFill>
                <a:schemeClr val="bg1"/>
              </a:solidFill>
              <a:effectLst/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563859"/>
              </p:ext>
            </p:extLst>
          </p:nvPr>
        </p:nvGraphicFramePr>
        <p:xfrm>
          <a:off x="517968" y="1423686"/>
          <a:ext cx="5822065" cy="8196367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549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2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소속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성명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분야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경상대 생화학과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김선원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합성생물공학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102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서울대 약학과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(Global Frontier</a:t>
                      </a:r>
                      <a:r>
                        <a:rPr lang="ko-KR" sz="1200" kern="100" dirty="0">
                          <a:effectLst/>
                        </a:rPr>
                        <a:t>사업단장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김성훈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신약개발전략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아주대 분자화학생명공학부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김용성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항체공학기술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건국대학교 생명화학공학과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이정걸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효소분자진화기술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충남대병원</a:t>
                      </a: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병원장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송민호 교수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내분비학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6102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명지대학교 생명과학과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바이오소재개발사업단장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서주원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기능성 소재개발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충남대 약학과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신영근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바이오의약품개발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충남대 </a:t>
                      </a:r>
                      <a:r>
                        <a:rPr lang="ko-KR" sz="1200" kern="100" dirty="0" smtClean="0">
                          <a:effectLst/>
                        </a:rPr>
                        <a:t>분석과학기술대학원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안현주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고정밀 질량분석기술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식약처 식품신소재과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강윤숙 과장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식품신소재 평가 및 허가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창투사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김명기 박사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바이오창업투자분석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6102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kern="100" dirty="0" err="1" smtClean="0">
                          <a:effectLst/>
                        </a:rPr>
                        <a:t>광주과기원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kern="100" dirty="0" err="1" smtClean="0">
                          <a:effectLst/>
                        </a:rPr>
                        <a:t>김민곤</a:t>
                      </a:r>
                      <a:r>
                        <a:rPr lang="ko-KR" sz="1200" kern="100" dirty="0" smtClean="0">
                          <a:effectLst/>
                        </a:rPr>
                        <a:t> </a:t>
                      </a:r>
                      <a:r>
                        <a:rPr lang="ko-KR" altLang="en-US" sz="1200" kern="100" dirty="0" smtClean="0">
                          <a:effectLst/>
                        </a:rPr>
                        <a:t>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바이오센서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5296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5T</a:t>
                      </a:r>
                      <a:r>
                        <a:rPr lang="ko-KR" sz="1200" kern="100" dirty="0">
                          <a:effectLst/>
                        </a:rPr>
                        <a:t>특허법률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이처형 변리사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특허출원 및 분석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주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r>
                        <a:rPr lang="ko-KR" sz="1200" kern="100" dirty="0">
                          <a:effectLst/>
                        </a:rPr>
                        <a:t>삼성바이오에피스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고한승 사장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</a:t>
                      </a:r>
                      <a:r>
                        <a:rPr lang="en-US" altLang="ko-KR" sz="12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200" b="1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유틸렉스</a:t>
                      </a:r>
                      <a:endParaRPr lang="ko-KR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권병세 사장</a:t>
                      </a:r>
                      <a:endParaRPr lang="ko-KR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</a:t>
                      </a:r>
                      <a:r>
                        <a:rPr lang="en-US" altLang="ko-KR" sz="12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200" b="1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한올바이오파마</a:t>
                      </a:r>
                      <a:endParaRPr lang="ko-KR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박승국 사장</a:t>
                      </a:r>
                      <a:endParaRPr lang="ko-KR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주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r>
                        <a:rPr lang="ko-KR" sz="1200" kern="100" dirty="0">
                          <a:effectLst/>
                        </a:rPr>
                        <a:t>바이오니아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박한오 사장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주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r>
                        <a:rPr lang="ko-KR" sz="1200" kern="100" dirty="0">
                          <a:effectLst/>
                        </a:rPr>
                        <a:t>셀트리온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서정진 회장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</a:t>
                      </a:r>
                      <a:r>
                        <a:rPr lang="en-US" altLang="ko-KR" sz="12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2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한미약품</a:t>
                      </a:r>
                      <a:endParaRPr lang="ko-KR" sz="12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이관순 부회장</a:t>
                      </a:r>
                      <a:endParaRPr lang="ko-KR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주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r>
                        <a:rPr lang="ko-KR" sz="1200" kern="100" dirty="0">
                          <a:effectLst/>
                        </a:rPr>
                        <a:t>메디톡스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정현호 사장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ko-KR" altLang="en-US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주</a:t>
                      </a:r>
                      <a:r>
                        <a:rPr lang="en-US" altLang="ko-KR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OCI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최수진 </a:t>
                      </a:r>
                      <a:r>
                        <a:rPr lang="ko-KR" altLang="en-US" sz="1200" kern="100" dirty="0" smtClean="0">
                          <a:effectLst/>
                        </a:rPr>
                        <a:t>부사장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34E34F1D-60D7-41B3-AC96-A96DCE1A819C}" type="slidenum">
              <a:rPr lang="ko-KR" altLang="en-US" smtClean="0"/>
              <a:pPr/>
              <a:t>6</a:t>
            </a:fld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49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CCE7C2-0841-470B-9FC5-42B2E1F742F4}"/>
              </a:ext>
            </a:extLst>
          </p:cNvPr>
          <p:cNvSpPr txBox="1"/>
          <p:nvPr/>
        </p:nvSpPr>
        <p:spPr>
          <a:xfrm>
            <a:off x="2377086" y="775017"/>
            <a:ext cx="438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Apple SD Gothic Neo" charset="-127"/>
                <a:ea typeface="Apple SD Gothic Neo" charset="-127"/>
                <a:cs typeface="Apple SD Gothic Neo" charset="-127"/>
              </a:rPr>
              <a:t>입 학 지 원 </a:t>
            </a:r>
            <a:r>
              <a:rPr lang="ko-KR" altLang="en-US" sz="2400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서</a:t>
            </a:r>
            <a:r>
              <a:rPr lang="en-US" altLang="ko-KR" sz="1100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(</a:t>
            </a:r>
            <a:r>
              <a:rPr lang="ko-KR" altLang="en-US" sz="1100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제 </a:t>
            </a:r>
            <a:r>
              <a:rPr lang="en-US" altLang="ko-KR" sz="1100" b="1" dirty="0">
                <a:latin typeface="Apple SD Gothic Neo" charset="-127"/>
                <a:ea typeface="Apple SD Gothic Neo" charset="-127"/>
                <a:cs typeface="Apple SD Gothic Neo" charset="-127"/>
              </a:rPr>
              <a:t>5</a:t>
            </a:r>
            <a:r>
              <a:rPr lang="ko-KR" altLang="en-US" sz="1100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기</a:t>
            </a:r>
            <a:r>
              <a:rPr lang="en-US" altLang="ko-KR" sz="1100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)</a:t>
            </a:r>
            <a:r>
              <a:rPr lang="ko-KR" altLang="en-US" sz="1100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           </a:t>
            </a:r>
            <a:r>
              <a:rPr lang="en-US" altLang="ko-KR" sz="1100" b="1" dirty="0">
                <a:latin typeface="Apple SD Gothic Neo" charset="-127"/>
                <a:ea typeface="Apple SD Gothic Neo" charset="-127"/>
                <a:cs typeface="Apple SD Gothic Neo" charset="-127"/>
              </a:rPr>
              <a:t>(</a:t>
            </a:r>
            <a:r>
              <a:rPr lang="ko-KR" altLang="en-US" sz="1100" b="1" dirty="0">
                <a:latin typeface="Apple SD Gothic Neo" charset="-127"/>
                <a:ea typeface="Apple SD Gothic Neo" charset="-127"/>
                <a:cs typeface="Apple SD Gothic Neo" charset="-127"/>
              </a:rPr>
              <a:t>접수 번호 </a:t>
            </a:r>
            <a:r>
              <a:rPr lang="en-US" altLang="ko-KR" sz="1100" b="1" dirty="0">
                <a:latin typeface="Apple SD Gothic Neo" charset="-127"/>
                <a:ea typeface="Apple SD Gothic Neo" charset="-127"/>
                <a:cs typeface="Apple SD Gothic Neo" charset="-127"/>
              </a:rPr>
              <a:t>:       </a:t>
            </a:r>
            <a:r>
              <a:rPr lang="ko-KR" altLang="en-US" sz="1100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 </a:t>
            </a:r>
            <a:r>
              <a:rPr lang="en-US" altLang="ko-KR" sz="1100" b="1" dirty="0" smtClean="0">
                <a:latin typeface="Apple SD Gothic Neo" charset="-127"/>
                <a:ea typeface="Apple SD Gothic Neo" charset="-127"/>
                <a:cs typeface="Apple SD Gothic Neo" charset="-127"/>
              </a:rPr>
              <a:t>) </a:t>
            </a:r>
            <a:endParaRPr lang="ko-KR" altLang="en-US" b="1" dirty="0"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xmlns="" id="{3DC36252-D399-429C-9A67-976B0C4BDB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1469" y="1215901"/>
          <a:ext cx="6289731" cy="6796489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824114">
                  <a:extLst>
                    <a:ext uri="{9D8B030D-6E8A-4147-A177-3AD203B41FA5}">
                      <a16:colId xmlns:a16="http://schemas.microsoft.com/office/drawing/2014/main" xmlns="" val="1138710043"/>
                    </a:ext>
                  </a:extLst>
                </a:gridCol>
                <a:gridCol w="488372">
                  <a:extLst>
                    <a:ext uri="{9D8B030D-6E8A-4147-A177-3AD203B41FA5}">
                      <a16:colId xmlns:a16="http://schemas.microsoft.com/office/drawing/2014/main" xmlns="" val="2566400082"/>
                    </a:ext>
                  </a:extLst>
                </a:gridCol>
                <a:gridCol w="4260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9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9026">
                  <a:extLst>
                    <a:ext uri="{9D8B030D-6E8A-4147-A177-3AD203B41FA5}">
                      <a16:colId xmlns:a16="http://schemas.microsoft.com/office/drawing/2014/main" xmlns="" val="2741231568"/>
                    </a:ext>
                  </a:extLst>
                </a:gridCol>
                <a:gridCol w="887455">
                  <a:extLst>
                    <a:ext uri="{9D8B030D-6E8A-4147-A177-3AD203B41FA5}">
                      <a16:colId xmlns:a16="http://schemas.microsoft.com/office/drawing/2014/main" xmlns="" val="1284628849"/>
                    </a:ext>
                  </a:extLst>
                </a:gridCol>
                <a:gridCol w="7347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xmlns="" val="3185607915"/>
                    </a:ext>
                  </a:extLst>
                </a:gridCol>
              </a:tblGrid>
              <a:tr h="47060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성명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effectLst/>
                        </a:rPr>
                        <a:t>(</a:t>
                      </a:r>
                      <a:r>
                        <a:rPr lang="ko-KR" altLang="en-US" sz="1100" kern="0" spc="0" dirty="0" smtClean="0">
                          <a:effectLst/>
                        </a:rPr>
                        <a:t>한글</a:t>
                      </a:r>
                      <a:r>
                        <a:rPr lang="en-US" altLang="ko-KR" sz="1100" kern="0" spc="0" dirty="0" smtClean="0">
                          <a:effectLst/>
                        </a:rPr>
                        <a:t>)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100" b="0" i="0" dirty="0"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smtClean="0"/>
                        <a:t>한자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b="0" i="0" dirty="0"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100" b="0" i="0" dirty="0"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effectLst/>
                        </a:rPr>
                        <a:t>(</a:t>
                      </a:r>
                      <a:r>
                        <a:rPr lang="ko-KR" altLang="en-US" sz="1100" kern="0" spc="0" dirty="0" smtClean="0">
                          <a:effectLst/>
                        </a:rPr>
                        <a:t>사진</a:t>
                      </a:r>
                      <a:r>
                        <a:rPr lang="en-US" altLang="ko-KR" sz="1100" kern="0" spc="0" dirty="0" smtClean="0">
                          <a:effectLst/>
                        </a:rPr>
                        <a:t>)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4391856"/>
                  </a:ext>
                </a:extLst>
              </a:tr>
              <a:tr h="3548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effectLst/>
                        </a:rPr>
                        <a:t>(</a:t>
                      </a:r>
                      <a:r>
                        <a:rPr lang="ko-KR" altLang="en-US" sz="1100" kern="0" spc="0" dirty="0" smtClean="0">
                          <a:effectLst/>
                        </a:rPr>
                        <a:t>영문</a:t>
                      </a:r>
                      <a:r>
                        <a:rPr lang="en-US" altLang="ko-KR" sz="1100" kern="0" spc="0" dirty="0" smtClean="0">
                          <a:effectLst/>
                        </a:rPr>
                        <a:t>)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sz="1100" b="0" i="0" dirty="0"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466918"/>
                  </a:ext>
                </a:extLst>
              </a:tr>
              <a:tr h="3646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</a:rPr>
                        <a:t>주민번호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b="0" i="0" dirty="0"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9965351"/>
                  </a:ext>
                </a:extLst>
              </a:tr>
              <a:tr h="38424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자택 주소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ko-KR" altLang="en-US" sz="1100" kern="0" spc="0" dirty="0" smtClean="0">
                          <a:effectLst/>
                        </a:rPr>
                        <a:t>우편번호 </a:t>
                      </a:r>
                      <a:r>
                        <a:rPr lang="en-US" altLang="ko-KR" sz="1100" kern="0" spc="0" dirty="0" smtClean="0">
                          <a:effectLst/>
                        </a:rPr>
                        <a:t>: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                   </a:t>
                      </a:r>
                      <a:r>
                        <a:rPr lang="en-US" altLang="ko-KR" sz="1100" kern="0" spc="0" dirty="0" smtClean="0">
                          <a:effectLst/>
                        </a:rPr>
                        <a:t>)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 </a:t>
                      </a:r>
                      <a:r>
                        <a:rPr lang="en-US" altLang="ko-KR" sz="1100" kern="0" spc="0" dirty="0" smtClean="0">
                          <a:effectLst/>
                        </a:rPr>
                        <a:t>(</a:t>
                      </a:r>
                      <a:r>
                        <a:rPr lang="ko-KR" altLang="en-US" sz="1100" kern="0" spc="0" dirty="0" smtClean="0">
                          <a:effectLst/>
                        </a:rPr>
                        <a:t>핸드폰 </a:t>
                      </a:r>
                      <a:r>
                        <a:rPr lang="en-US" altLang="ko-KR" sz="1100" kern="0" spc="0" dirty="0" smtClean="0">
                          <a:effectLst/>
                        </a:rPr>
                        <a:t>: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                                                    </a:t>
                      </a:r>
                      <a:r>
                        <a:rPr lang="en-US" altLang="ko-KR" sz="1100" kern="0" spc="0" dirty="0" smtClean="0">
                          <a:effectLst/>
                        </a:rPr>
                        <a:t>)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190059"/>
                  </a:ext>
                </a:extLst>
              </a:tr>
              <a:tr h="3827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4258152"/>
                  </a:ext>
                </a:extLst>
              </a:tr>
              <a:tr h="522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C7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C7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 dirty="0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C7F"/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200" dirty="0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C7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8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소속 직장명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직위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1312489"/>
                  </a:ext>
                </a:extLst>
              </a:tr>
              <a:tr h="6272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직장 주소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ko-KR" altLang="en-US" sz="1100" kern="0" spc="0" dirty="0" smtClean="0">
                          <a:effectLst/>
                        </a:rPr>
                        <a:t>우편번호 </a:t>
                      </a:r>
                      <a:r>
                        <a:rPr lang="en-US" altLang="ko-KR" sz="1100" kern="0" spc="0" dirty="0" smtClean="0">
                          <a:effectLst/>
                        </a:rPr>
                        <a:t>: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                  </a:t>
                      </a:r>
                      <a:r>
                        <a:rPr lang="en-US" altLang="ko-KR" sz="1100" kern="0" spc="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05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직장 </a:t>
                      </a:r>
                      <a:r>
                        <a:rPr lang="ko-KR" altLang="en-US" sz="1100" kern="0" spc="0" dirty="0" smtClean="0">
                          <a:effectLst/>
                        </a:rPr>
                        <a:t>연락처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전화번호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팩스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5870083"/>
                  </a:ext>
                </a:extLst>
              </a:tr>
              <a:tr h="337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이메일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782768"/>
                  </a:ext>
                </a:extLst>
              </a:tr>
              <a:tr h="298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</a:rPr>
                        <a:t>비상연락망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</a:rPr>
                        <a:t>관계 및 성명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i="0" kern="0" spc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이메일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666112"/>
                  </a:ext>
                </a:extLst>
              </a:tr>
              <a:tr h="277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최종 학력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612389"/>
                  </a:ext>
                </a:extLst>
              </a:tr>
              <a:tr h="27699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effectLst/>
                        </a:rPr>
                        <a:t>주요 경력</a:t>
                      </a:r>
                      <a:endParaRPr lang="ko-KR" altLang="en-US" sz="1100" b="0" i="0" kern="0" spc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직장명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및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근무기간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</a:rPr>
                        <a:t>경력 별 직위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6659080"/>
                  </a:ext>
                </a:extLst>
              </a:tr>
              <a:tr h="276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6844964"/>
                  </a:ext>
                </a:extLst>
              </a:tr>
              <a:tr h="276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4870942"/>
                  </a:ext>
                </a:extLst>
              </a:tr>
              <a:tr h="33255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</a:rPr>
                        <a:t>현재 소속 기업 현황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업종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</a:rPr>
                        <a:t>주 제품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매출액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억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2259458"/>
                  </a:ext>
                </a:extLst>
              </a:tr>
              <a:tr h="3169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기업공개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</a:rPr>
                        <a:t>             상장</a:t>
                      </a:r>
                      <a:r>
                        <a:rPr lang="en-US" altLang="ko-KR" sz="1100" kern="0" spc="0" dirty="0">
                          <a:effectLst/>
                        </a:rPr>
                        <a:t>(           ) 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          </a:t>
                      </a:r>
                      <a:r>
                        <a:rPr lang="en-US" altLang="ko-KR" sz="1100" kern="0" spc="0" dirty="0" smtClean="0">
                          <a:effectLst/>
                        </a:rPr>
                        <a:t> </a:t>
                      </a:r>
                      <a:r>
                        <a:rPr lang="ko-KR" altLang="en-US" sz="1100" kern="0" spc="0" dirty="0">
                          <a:effectLst/>
                        </a:rPr>
                        <a:t>비상장</a:t>
                      </a:r>
                      <a:r>
                        <a:rPr lang="en-US" altLang="ko-KR" sz="1100" kern="0" spc="0" dirty="0">
                          <a:effectLst/>
                        </a:rPr>
                        <a:t>(           )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8357885"/>
                  </a:ext>
                </a:extLst>
              </a:tr>
              <a:tr h="3402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경영형태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소유경영인</a:t>
                      </a:r>
                      <a:r>
                        <a:rPr lang="en-US" altLang="ko-KR" sz="1100" kern="0" spc="0" dirty="0">
                          <a:effectLst/>
                        </a:rPr>
                        <a:t>(           ) 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  </a:t>
                      </a:r>
                      <a:r>
                        <a:rPr lang="en-US" altLang="ko-KR" sz="1100" kern="0" spc="0" dirty="0" smtClean="0">
                          <a:effectLst/>
                        </a:rPr>
                        <a:t> </a:t>
                      </a:r>
                      <a:r>
                        <a:rPr lang="ko-KR" altLang="en-US" sz="1100" kern="0" spc="0" dirty="0" smtClean="0">
                          <a:effectLst/>
                        </a:rPr>
                        <a:t>전문경영인</a:t>
                      </a:r>
                      <a:r>
                        <a:rPr lang="en-US" altLang="ko-KR" sz="1100" kern="0" spc="0" dirty="0">
                          <a:effectLst/>
                        </a:rPr>
                        <a:t>(          ) 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2090402"/>
                  </a:ext>
                </a:extLst>
              </a:tr>
              <a:tr h="35135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본 과정 지원 경로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effectLst/>
                        </a:rPr>
                        <a:t>인터넷</a:t>
                      </a:r>
                      <a:r>
                        <a:rPr lang="en-US" altLang="ko-KR" sz="1100" kern="0" spc="0" dirty="0">
                          <a:effectLst/>
                        </a:rPr>
                        <a:t>(           ) 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홍보자료</a:t>
                      </a:r>
                      <a:r>
                        <a:rPr lang="en-US" altLang="ko-KR" sz="1100" kern="0" spc="0" dirty="0">
                          <a:effectLst/>
                        </a:rPr>
                        <a:t>(           ) 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신문광고</a:t>
                      </a:r>
                      <a:r>
                        <a:rPr lang="en-US" altLang="ko-KR" sz="1100" kern="0" spc="0" dirty="0">
                          <a:effectLst/>
                        </a:rPr>
                        <a:t>(           ) 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기타</a:t>
                      </a:r>
                      <a:r>
                        <a:rPr lang="en-US" altLang="ko-KR" sz="1100" kern="0" spc="0" dirty="0">
                          <a:effectLst/>
                        </a:rPr>
                        <a:t>(           )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5222607"/>
                  </a:ext>
                </a:extLst>
              </a:tr>
              <a:tr h="3403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effectLst/>
                        </a:rPr>
                        <a:t>    추천인 성명 </a:t>
                      </a:r>
                      <a:r>
                        <a:rPr lang="en-US" altLang="ko-KR" sz="1100" kern="0" spc="0" dirty="0">
                          <a:effectLst/>
                        </a:rPr>
                        <a:t>:           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</a:t>
                      </a:r>
                      <a:r>
                        <a:rPr lang="en-US" altLang="ko-KR" sz="1100" kern="0" spc="0" dirty="0" smtClean="0">
                          <a:effectLst/>
                        </a:rPr>
                        <a:t>         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추천인 직장</a:t>
                      </a: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ko-KR" altLang="en-US" sz="1100" kern="0" spc="0" dirty="0">
                          <a:effectLst/>
                        </a:rPr>
                        <a:t>직위</a:t>
                      </a:r>
                      <a:r>
                        <a:rPr lang="en-US" altLang="ko-KR" sz="1100" kern="0" spc="0" dirty="0">
                          <a:effectLst/>
                        </a:rPr>
                        <a:t>) </a:t>
                      </a:r>
                      <a:r>
                        <a:rPr lang="en-US" altLang="ko-KR" sz="1100" kern="0" spc="0" dirty="0" smtClean="0">
                          <a:effectLst/>
                        </a:rPr>
                        <a:t>:</a:t>
                      </a:r>
                      <a:r>
                        <a:rPr lang="ko-KR" altLang="en-US" sz="1100" kern="0" spc="0" dirty="0" smtClean="0">
                          <a:effectLst/>
                        </a:rPr>
                        <a:t>                          본인과의 관계 </a:t>
                      </a:r>
                      <a:r>
                        <a:rPr lang="en-US" altLang="ko-KR" sz="1100" kern="0" spc="0" dirty="0" smtClean="0">
                          <a:effectLst/>
                        </a:rPr>
                        <a:t>: </a:t>
                      </a:r>
                      <a:endParaRPr lang="ko-KR" altLang="en-US" sz="1100" b="0" i="0" kern="0" spc="0" dirty="0">
                        <a:solidFill>
                          <a:srgbClr val="000000"/>
                        </a:solidFill>
                        <a:effectLst/>
                        <a:latin typeface="Apple SD Gothic Neo Medium" charset="-127"/>
                        <a:ea typeface="Apple SD Gothic Neo Medium" charset="-127"/>
                        <a:cs typeface="Apple SD Gothic Neo Medium" charset="-127"/>
                      </a:endParaRPr>
                    </a:p>
                  </a:txBody>
                  <a:tcPr marL="44590" marR="44590" marT="12328" marB="1232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949775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FF66AF53-2C4A-46C6-9B28-7B849CA3E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18" y="8210738"/>
            <a:ext cx="67000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1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본인은 </a:t>
            </a:r>
            <a:r>
              <a:rPr kumimoji="0" lang="en-US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kumimoji="0" lang="ko-KR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카이스트 </a:t>
            </a:r>
            <a:r>
              <a:rPr kumimoji="0" lang="en-US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kumimoji="0" lang="ko-KR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바이오헬스최고위</a:t>
            </a:r>
            <a:r>
              <a:rPr lang="ko-KR" altLang="en-US" sz="1200" b="1" spc="-150" dirty="0" smtClean="0">
                <a:solidFill>
                  <a:srgbClr val="000000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혁신</a:t>
            </a:r>
            <a:r>
              <a:rPr kumimoji="0" lang="ko-KR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과정에 </a:t>
            </a:r>
            <a:r>
              <a:rPr kumimoji="0" lang="en-US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kumimoji="0" lang="ko-KR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입학하고자 </a:t>
            </a:r>
            <a:r>
              <a:rPr kumimoji="0" lang="en-US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kumimoji="0" lang="ko-KR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소정의 </a:t>
            </a:r>
            <a:r>
              <a:rPr kumimoji="0" lang="en-US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kumimoji="0" lang="ko-KR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서류를 </a:t>
            </a:r>
            <a:r>
              <a:rPr kumimoji="0" lang="en-US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kumimoji="0" lang="ko-KR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갖추어 </a:t>
            </a:r>
            <a:r>
              <a:rPr kumimoji="0" lang="en-US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kumimoji="0" lang="ko-KR" altLang="ko-KR" sz="1200" b="1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지원합니다</a:t>
            </a:r>
            <a:r>
              <a:rPr kumimoji="0" lang="en-US" altLang="ko-KR" sz="1200" b="1" u="none" strike="noStrike" cap="none" spc="-15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.</a:t>
            </a:r>
            <a:endParaRPr kumimoji="0" lang="en-US" altLang="ko-KR" sz="1200" b="1" u="none" strike="noStrike" cap="none" spc="-150" normalizeH="0" baseline="0" dirty="0">
              <a:ln>
                <a:noFill/>
              </a:ln>
              <a:solidFill>
                <a:schemeClr val="tx1"/>
              </a:solidFill>
              <a:effectLst/>
              <a:latin typeface="Apple SD Gothic Neo SemiBold" charset="-127"/>
              <a:ea typeface="Apple SD Gothic Neo SemiBold" charset="-127"/>
              <a:cs typeface="Apple SD Gothic Neo SemiBold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 </a:t>
            </a:r>
            <a:endParaRPr kumimoji="0" lang="en-US" altLang="ko-KR" sz="1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 SD Gothic Neo SemiBold" charset="-127"/>
              <a:ea typeface="Apple SD Gothic Neo SemiBold" charset="-127"/>
              <a:cs typeface="Apple SD Gothic Neo SemiBold" charset="-127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rgbClr val="000000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	</a:t>
            </a:r>
            <a:r>
              <a:rPr lang="ko-KR" altLang="en-US" sz="1400" b="1" dirty="0" smtClean="0">
                <a:solidFill>
                  <a:srgbClr val="000000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	</a:t>
            </a:r>
            <a:r>
              <a:rPr kumimoji="0" lang="en-US" altLang="ko-KR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</a:t>
            </a:r>
            <a:r>
              <a:rPr kumimoji="0" lang="ko-KR" alt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kumimoji="0" lang="en-US" altLang="ko-KR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2019</a:t>
            </a:r>
            <a:r>
              <a:rPr kumimoji="0" lang="ko-KR" alt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년      </a:t>
            </a:r>
            <a:r>
              <a:rPr lang="ko-KR" altLang="en-US" sz="1400" b="1" dirty="0" smtClean="0">
                <a:solidFill>
                  <a:srgbClr val="000000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kumimoji="0" lang="ko-KR" alt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월         </a:t>
            </a:r>
            <a:r>
              <a:rPr kumimoji="0" lang="ko-KR" altLang="en-US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일      </a:t>
            </a:r>
            <a:r>
              <a:rPr kumimoji="0" lang="ko-KR" alt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지원자 </a:t>
            </a:r>
            <a:r>
              <a:rPr kumimoji="0" lang="en-US" altLang="ko-KR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    </a:t>
            </a:r>
            <a:r>
              <a:rPr kumimoji="0" lang="ko-KR" altLang="en-US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kumimoji="0" lang="en-US" altLang="ko-KR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    </a:t>
            </a:r>
            <a:r>
              <a:rPr kumimoji="0" lang="en-US" altLang="ko-KR" sz="12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</a:t>
            </a:r>
            <a:r>
              <a:rPr kumimoji="0" lang="ko-KR" altLang="en-US" sz="12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인</a:t>
            </a:r>
            <a:r>
              <a:rPr kumimoji="0" lang="en-US" altLang="ko-KR" sz="1200" b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3"/>
          <a:stretch/>
        </p:blipFill>
        <p:spPr>
          <a:xfrm>
            <a:off x="301468" y="340435"/>
            <a:ext cx="1405247" cy="69250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8"/>
          <a:stretch/>
        </p:blipFill>
        <p:spPr>
          <a:xfrm>
            <a:off x="2941644" y="9202779"/>
            <a:ext cx="1012839" cy="4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1283</Words>
  <Application>Microsoft Office PowerPoint</Application>
  <PresentationFormat>A4 용지(210x297mm)</PresentationFormat>
  <Paragraphs>359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☞ [과정명칭]      카이스트 바이오헬스최고위혁신과정      (Advanced BioHealth Innovation Program)  ☞ [개설 배경 및 필요성]      ○          미래 성장 동력산업으로서 바이오헬스 분야를 집중 육성       ○           첨단 융복합기술 바탕의 바이오헬스 시장의 급속 성장       ○          지출이 크게 증가하고 있음       ○                              제공코자 함  ☞ [교육 목표]      ○        ○          성공적 산학협력 달성  ☞ [과정 주요 내용]      ○ 교육 일정 : 2019. 9. 5 ~ 2020. 1. 16 (5개월간)      ○ 수업 시간 : 매주 목요일 (17:00 ~ 20:30)       ○ 교육 인원 : 총 40 명 내외      ○ 교육 장소 : KAIST 도곡캠퍼스 (서울)      ○ 교육 비용 : 1000만원 (국외 워크숍비 포함)  ☞ [과정운영 수료 요건]</vt:lpstr>
      <vt:lpstr>☞ [과정 운영]      ○ KAIST 생명과학기술대학      ○ 책임교수           - 생명과학과 김정회 ( 010-4482-2614 / 042-350-2614)      ○ 운영팀           - 김태원 팀장 / 신은해 대리       ○ 운영위원회           - 김정회/김학성/박찬규/이균민/이정호/전상용/주영석(이상                KAIST 교수), 맹필재(충남대 교수), 박한오(바이오니아 대표),               정현호(메디톡스 대표)  ☞ [교수진]      ○ KAIST 교수진 및 외부 전문가(별첨 참조)  ☞ [모집개요]     ○ 모집 인원 : 총 40명 내외     ○ 교육 비용 : 1000만원/인     ○ 원서 접수 : 2019년 8월 31일까지(마감)                       : 지원서 교부 및 접수는 이메일 및 팩스로 진행 함          - 합격자 발표 : 개별 통지     ○ 문의처           - 책임교수: 김정회 (010-4482-2614 / 042-350-2614)              kimjh@kaist.ac.kr          - 협력실장: 박호철 (010-3250-6409/ 02-3498-7571)             parkhc590@kaist.ac.kr          - 운영팀장: 김태원 (010-8804-0118 / 02-3498-7571)               ssambaak@kaist.ac.kr          - 주소             (06301) 서울 도곡동 논현로 28길 25 카이스트 도곡캠퍼스              4층 410-11호 FAX: 02) 3498-7572, http://www.kaist.ac.kr   </vt:lpstr>
      <vt:lpstr>☞ [교육 일정] 2019.09.05 ~ 2020.01.16 매 주 목요일</vt:lpstr>
      <vt:lpstr>☞ 별첨1 – KAIST 교수진</vt:lpstr>
      <vt:lpstr>☞ 별첨2 – 외부기관 강사진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김정회</cp:lastModifiedBy>
  <cp:revision>44</cp:revision>
  <cp:lastPrinted>2019-06-23T09:03:45Z</cp:lastPrinted>
  <dcterms:created xsi:type="dcterms:W3CDTF">2018-11-26T07:35:23Z</dcterms:created>
  <dcterms:modified xsi:type="dcterms:W3CDTF">2019-06-25T07:59:21Z</dcterms:modified>
</cp:coreProperties>
</file>