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6858000" cy="12192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7"/>
    <p:restoredTop sz="94694"/>
  </p:normalViewPr>
  <p:slideViewPr>
    <p:cSldViewPr snapToGrid="0" snapToObjects="1" showGuides="1">
      <p:cViewPr varScale="1">
        <p:scale>
          <a:sx n="42" d="100"/>
          <a:sy n="42" d="100"/>
        </p:scale>
        <p:origin x="2838" y="54"/>
      </p:cViewPr>
      <p:guideLst>
        <p:guide orient="horz" pos="384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CDF2-A533-1547-9925-CBA86B282C59}" type="datetimeFigureOut">
              <a:rPr kumimoji="1" lang="ko-KR" altLang="en-US" smtClean="0"/>
              <a:t>2018-08-13 Mon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D694-B238-DB4D-96AF-C1D8AA200E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37385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CDF2-A533-1547-9925-CBA86B282C59}" type="datetimeFigureOut">
              <a:rPr kumimoji="1" lang="ko-KR" altLang="en-US" smtClean="0"/>
              <a:t>2018-08-13 Mon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D694-B238-DB4D-96AF-C1D8AA200E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45504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CDF2-A533-1547-9925-CBA86B282C59}" type="datetimeFigureOut">
              <a:rPr kumimoji="1" lang="ko-KR" altLang="en-US" smtClean="0"/>
              <a:t>2018-08-13 Mon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D694-B238-DB4D-96AF-C1D8AA200E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00620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CDF2-A533-1547-9925-CBA86B282C59}" type="datetimeFigureOut">
              <a:rPr kumimoji="1" lang="ko-KR" altLang="en-US" smtClean="0"/>
              <a:t>2018-08-13 Mon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D694-B238-DB4D-96AF-C1D8AA200E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7650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CDF2-A533-1547-9925-CBA86B282C59}" type="datetimeFigureOut">
              <a:rPr kumimoji="1" lang="ko-KR" altLang="en-US" smtClean="0"/>
              <a:t>2018-08-13 Mon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D694-B238-DB4D-96AF-C1D8AA200E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9752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CDF2-A533-1547-9925-CBA86B282C59}" type="datetimeFigureOut">
              <a:rPr kumimoji="1" lang="ko-KR" altLang="en-US" smtClean="0"/>
              <a:t>2018-08-13 Mon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D694-B238-DB4D-96AF-C1D8AA200E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8458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CDF2-A533-1547-9925-CBA86B282C59}" type="datetimeFigureOut">
              <a:rPr kumimoji="1" lang="ko-KR" altLang="en-US" smtClean="0"/>
              <a:t>2018-08-13 Mon</a:t>
            </a:fld>
            <a:endParaRPr kumimoji="1"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D694-B238-DB4D-96AF-C1D8AA200E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0207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CDF2-A533-1547-9925-CBA86B282C59}" type="datetimeFigureOut">
              <a:rPr kumimoji="1" lang="ko-KR" altLang="en-US" smtClean="0"/>
              <a:t>2018-08-13 Mon</a:t>
            </a:fld>
            <a:endParaRPr kumimoji="1"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D694-B238-DB4D-96AF-C1D8AA200E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47478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CDF2-A533-1547-9925-CBA86B282C59}" type="datetimeFigureOut">
              <a:rPr kumimoji="1" lang="ko-KR" altLang="en-US" smtClean="0"/>
              <a:t>2018-08-13 Mon</a:t>
            </a:fld>
            <a:endParaRPr kumimoji="1"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D694-B238-DB4D-96AF-C1D8AA200E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8858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CDF2-A533-1547-9925-CBA86B282C59}" type="datetimeFigureOut">
              <a:rPr kumimoji="1" lang="ko-KR" altLang="en-US" smtClean="0"/>
              <a:t>2018-08-13 Mon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D694-B238-DB4D-96AF-C1D8AA200E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94718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smtClean="0"/>
              <a:t>그림을 개체 틀로 끌거나 아이콘을 클릭하여 추가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CDF2-A533-1547-9925-CBA86B282C59}" type="datetimeFigureOut">
              <a:rPr kumimoji="1" lang="ko-KR" altLang="en-US" smtClean="0"/>
              <a:t>2018-08-13 Mon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D694-B238-DB4D-96AF-C1D8AA200E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5177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ECDF2-A533-1547-9925-CBA86B282C59}" type="datetimeFigureOut">
              <a:rPr kumimoji="1" lang="ko-KR" altLang="en-US" smtClean="0"/>
              <a:t>2018-08-13 Mon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3D694-B238-DB4D-96AF-C1D8AA200EC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8237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microsoft.com/office/2007/relationships/hdphoto" Target="../media/hdphoto5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1.jpeg"/><Relationship Id="rId17" Type="http://schemas.openxmlformats.org/officeDocument/2006/relationships/image" Target="../media/image14.jpeg"/><Relationship Id="rId2" Type="http://schemas.openxmlformats.org/officeDocument/2006/relationships/image" Target="../media/image4.jpeg"/><Relationship Id="rId16" Type="http://schemas.openxmlformats.org/officeDocument/2006/relationships/hyperlink" Target="https://mail.naver.com/read/image/?mailSN=35891&amp;attachIndex=1&amp;contentType=image/jpeg&amp;offset=3183&amp;size=101358&amp;mimeSN=1514420183.654331.8428.46848&amp;org=1&amp;u=eyon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0.jpg"/><Relationship Id="rId5" Type="http://schemas.microsoft.com/office/2007/relationships/hdphoto" Target="../media/hdphoto3.wdp"/><Relationship Id="rId15" Type="http://schemas.openxmlformats.org/officeDocument/2006/relationships/image" Target="../media/image13.jpeg"/><Relationship Id="rId10" Type="http://schemas.openxmlformats.org/officeDocument/2006/relationships/image" Target="../media/image9.jpg"/><Relationship Id="rId4" Type="http://schemas.openxmlformats.org/officeDocument/2006/relationships/image" Target="../media/image5.jpeg"/><Relationship Id="rId9" Type="http://schemas.openxmlformats.org/officeDocument/2006/relationships/image" Target="../media/image8.jpg"/><Relationship Id="rId1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0" y="0"/>
            <a:ext cx="6858000" cy="4714875"/>
            <a:chOff x="0" y="0"/>
            <a:chExt cx="6858000" cy="4714875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858000" cy="4590893"/>
            </a:xfrm>
            <a:prstGeom prst="rect">
              <a:avLst/>
            </a:prstGeom>
          </p:spPr>
        </p:pic>
        <p:sp>
          <p:nvSpPr>
            <p:cNvPr id="6" name="직사각형 5"/>
            <p:cNvSpPr/>
            <p:nvPr/>
          </p:nvSpPr>
          <p:spPr>
            <a:xfrm>
              <a:off x="0" y="1828800"/>
              <a:ext cx="6858000" cy="288607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0000">
                  <a:schemeClr val="bg1">
                    <a:alpha val="8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9219" l="0" r="100000">
                        <a14:foregroundMark x1="44141" y1="91602" x2="75651" y2="96680"/>
                        <a14:backgroundMark x1="83724" y1="42578" x2="81641" y2="50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80024"/>
            <a:ext cx="6858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1319716"/>
            <a:ext cx="6715124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3600" b="1" spc="-3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LotteMartDreamBold" charset="-127"/>
                <a:ea typeface="12LotteMartDreamBold" charset="-127"/>
                <a:cs typeface="12LotteMartDreamBold" charset="-127"/>
              </a:rPr>
              <a:t>카이스트  바이오헬스최고위혁신</a:t>
            </a:r>
            <a:endParaRPr kumimoji="1" lang="en-US" altLang="ko-KR" sz="3600" b="1" spc="-3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12LotteMartDreamBold" charset="-127"/>
              <a:ea typeface="12LotteMartDreamBold" charset="-127"/>
              <a:cs typeface="12LotteMartDreamBold" charset="-127"/>
            </a:endParaRPr>
          </a:p>
          <a:p>
            <a:pPr algn="ctr"/>
            <a:r>
              <a:rPr kumimoji="1" lang="ko-KR" altLang="en-US" sz="3600" b="1" spc="-3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LotteMartDreamBold" charset="-127"/>
                <a:ea typeface="12LotteMartDreamBold" charset="-127"/>
                <a:cs typeface="12LotteMartDreamBold" charset="-127"/>
              </a:rPr>
              <a:t>과정</a:t>
            </a:r>
            <a:r>
              <a:rPr kumimoji="1" lang="en-US" altLang="ko-KR" sz="3600" b="1" spc="-3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LotteMartDreamBold" charset="-127"/>
                <a:ea typeface="12LotteMartDreamBold" charset="-127"/>
                <a:cs typeface="12LotteMartDreamBold" charset="-127"/>
              </a:rPr>
              <a:t>(</a:t>
            </a:r>
            <a:r>
              <a:rPr kumimoji="1" lang="en-US" altLang="ko-KR" sz="3600" b="1" i="1" spc="-3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12LotteMartDreamBold" charset="-127"/>
                <a:cs typeface="Times New Roman" panose="02020603050405020304" pitchFamily="18" charset="0"/>
              </a:rPr>
              <a:t>BHP</a:t>
            </a:r>
            <a:r>
              <a:rPr kumimoji="1" lang="en-US" altLang="ko-KR" sz="3600" b="1" spc="-3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LotteMartDreamBold" charset="-127"/>
                <a:ea typeface="12LotteMartDreamBold" charset="-127"/>
                <a:cs typeface="12LotteMartDreamBold" charset="-127"/>
              </a:rPr>
              <a:t>)</a:t>
            </a:r>
            <a:r>
              <a:rPr kumimoji="1" lang="ko-KR" altLang="en-US" sz="3600" b="1" spc="-3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LotteMartDreamBold" charset="-127"/>
                <a:ea typeface="12LotteMartDreamBold" charset="-127"/>
                <a:cs typeface="12LotteMartDreamBold" charset="-127"/>
              </a:rPr>
              <a:t> </a:t>
            </a:r>
            <a:r>
              <a:rPr kumimoji="1" lang="en-US" altLang="ko-KR" sz="3600" b="1" spc="-3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LotteMartDreamBold" charset="-127"/>
                <a:ea typeface="12LotteMartDreamBold" charset="-127"/>
                <a:cs typeface="12LotteMartDreamBold" charset="-127"/>
              </a:rPr>
              <a:t>3</a:t>
            </a:r>
            <a:r>
              <a:rPr kumimoji="1" lang="ko-KR" altLang="en-US" sz="3600" b="1" spc="-3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LotteMartDreamBold" charset="-127"/>
                <a:ea typeface="12LotteMartDreamBold" charset="-127"/>
                <a:cs typeface="12LotteMartDreamBold" charset="-127"/>
              </a:rPr>
              <a:t>기 모집안내</a:t>
            </a:r>
            <a:endParaRPr kumimoji="1" lang="ko-KR" altLang="en-US" sz="3600" b="1" spc="-3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018" y="2418480"/>
            <a:ext cx="6234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LotteMartDreamBold" charset="-127"/>
                <a:ea typeface="12LotteMartDreamBold" charset="-127"/>
                <a:cs typeface="12LotteMartDreamBold" charset="-127"/>
              </a:rPr>
              <a:t>Advanced Bio Health Innovation Program</a:t>
            </a:r>
            <a:endParaRPr kumimoji="1" lang="ko-KR" altLang="en-US" sz="2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419099"/>
            <a:ext cx="1223964" cy="695091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-1367" y="3600"/>
            <a:ext cx="3786186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kumimoji="1" lang="ko-KR" altLang="en-US" sz="2400" b="1" spc="-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oulNamsan B" charset="-127"/>
                <a:ea typeface="SeoulNamsan B" charset="-127"/>
                <a:cs typeface="SeoulNamsan B" charset="-127"/>
              </a:rPr>
              <a:t>국가 바이오 경제의 중심에는 </a:t>
            </a:r>
            <a:endParaRPr kumimoji="1" lang="en-US" altLang="ko-KR" sz="2400" b="1" spc="-15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oulNamsan B" charset="-127"/>
              <a:ea typeface="SeoulNamsan B" charset="-127"/>
              <a:cs typeface="SeoulNamsan B" charset="-127"/>
            </a:endParaRPr>
          </a:p>
          <a:p>
            <a:r>
              <a:rPr kumimoji="1" lang="ko-KR" altLang="en-US" sz="2400" b="1" spc="-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oulNamsan B" charset="-127"/>
                <a:ea typeface="SeoulNamsan B" charset="-127"/>
                <a:cs typeface="SeoulNamsan B" charset="-127"/>
              </a:rPr>
              <a:t>바이오 헬스산업이 </a:t>
            </a:r>
            <a:r>
              <a:rPr kumimoji="1" lang="en-US" altLang="ko-KR" sz="2400" b="1" spc="-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oulNamsan B" charset="-127"/>
                <a:ea typeface="SeoulNamsan B" charset="-127"/>
                <a:cs typeface="SeoulNamsan B" charset="-127"/>
              </a:rPr>
              <a:t>!</a:t>
            </a:r>
          </a:p>
        </p:txBody>
      </p:sp>
      <p:sp>
        <p:nvSpPr>
          <p:cNvPr id="55" name="직사각형 54"/>
          <p:cNvSpPr/>
          <p:nvPr/>
        </p:nvSpPr>
        <p:spPr>
          <a:xfrm>
            <a:off x="0" y="5449322"/>
            <a:ext cx="6858000" cy="667668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56" name="그룹 55"/>
          <p:cNvGrpSpPr/>
          <p:nvPr/>
        </p:nvGrpSpPr>
        <p:grpSpPr>
          <a:xfrm>
            <a:off x="2384819" y="5348360"/>
            <a:ext cx="2088362" cy="400050"/>
            <a:chOff x="571498" y="6000750"/>
            <a:chExt cx="2088362" cy="400050"/>
          </a:xfr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7" name="갈매기형 수장[C] 35"/>
            <p:cNvSpPr/>
            <p:nvPr/>
          </p:nvSpPr>
          <p:spPr>
            <a:xfrm>
              <a:off x="571498" y="6000750"/>
              <a:ext cx="571500" cy="400050"/>
            </a:xfrm>
            <a:prstGeom prst="chevron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8" name="갈매기형 수장[C] 36"/>
            <p:cNvSpPr/>
            <p:nvPr/>
          </p:nvSpPr>
          <p:spPr>
            <a:xfrm rot="10800000">
              <a:off x="2088360" y="6000750"/>
              <a:ext cx="571500" cy="400050"/>
            </a:xfrm>
            <a:prstGeom prst="chevron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742950" y="6000750"/>
              <a:ext cx="1671638" cy="4000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2000" b="1" spc="-150" dirty="0" smtClean="0">
                  <a:solidFill>
                    <a:schemeClr val="bg1"/>
                  </a:solidFill>
                  <a:latin typeface="12LotteMartDreamBold" charset="-127"/>
                  <a:ea typeface="12LotteMartDreamBold" charset="-127"/>
                  <a:cs typeface="12LotteMartDreamBold" charset="-127"/>
                </a:rPr>
                <a:t>모집 요강</a:t>
              </a:r>
              <a:endParaRPr kumimoji="1" lang="ko-KR" altLang="en-US" sz="2000" b="1" spc="-150" dirty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0" y="6033813"/>
            <a:ext cx="1276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[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지원 자격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]</a:t>
            </a:r>
            <a:endParaRPr kumimoji="1" lang="ko-KR" altLang="en-US" sz="1600" b="1" spc="-150" dirty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531817" y="6064591"/>
            <a:ext cx="5326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바이오헬스 관련 대기업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,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중소기업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,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벤처기업 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CEO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 및  임원</a:t>
            </a:r>
            <a:endParaRPr kumimoji="1" lang="en-US" altLang="ko-KR" sz="1600" b="1" spc="-150" dirty="0" smtClean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  <a:p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바이오헬스 유관 분</a:t>
            </a:r>
            <a:r>
              <a:rPr kumimoji="1" lang="ko-KR" altLang="en-US" sz="1600" b="1" spc="-150" dirty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야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의 식품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,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제약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,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환경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,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화학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,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의료기기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, SW, 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정보통신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,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기관 및 기업 기술진 우대</a:t>
            </a:r>
            <a:endParaRPr kumimoji="1" lang="en-US" altLang="ko-KR" sz="1600" b="1" spc="-150" dirty="0" smtClean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  <a:p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창업예정 모회사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,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정부기관 관계자 및 공공기관 임원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,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세무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/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회계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/ 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특허 및 창투사 관계 임원</a:t>
            </a:r>
            <a:endParaRPr kumimoji="1" lang="en-US" altLang="ko-KR" sz="1600" b="1" spc="-150" dirty="0" smtClean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0" y="7497891"/>
            <a:ext cx="1276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[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모집 인원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]</a:t>
            </a:r>
            <a:endParaRPr kumimoji="1" lang="ko-KR" altLang="en-US" sz="1600" b="1" spc="-150" dirty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0" y="8503444"/>
            <a:ext cx="1276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[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교육 일정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]</a:t>
            </a:r>
            <a:endParaRPr kumimoji="1" lang="ko-KR" altLang="en-US" sz="1600" b="1" spc="-150" dirty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0" y="9780716"/>
            <a:ext cx="1276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[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전형 일정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]</a:t>
            </a:r>
            <a:endParaRPr kumimoji="1" lang="ko-KR" altLang="en-US" sz="1600" b="1" spc="-150" dirty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31817" y="7544057"/>
            <a:ext cx="5326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40 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명 내외</a:t>
            </a:r>
            <a:endParaRPr kumimoji="1" lang="ko-KR" altLang="en-US" sz="1600" b="1" spc="-150" dirty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31817" y="8534222"/>
            <a:ext cx="5326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2018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년 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9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월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~2019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년 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2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월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(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6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개월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)</a:t>
            </a:r>
          </a:p>
          <a:p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매주 목요일 오후 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5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시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~9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시 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30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분</a:t>
            </a:r>
            <a:endParaRPr kumimoji="1" lang="en-US" altLang="ko-KR" sz="1600" b="1" spc="-150" dirty="0" smtClean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  <a:p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카이스트 도곡동 캠퍼스 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B02 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강의실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(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서울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)</a:t>
            </a:r>
            <a:endParaRPr kumimoji="1" lang="ko-KR" altLang="en-US" sz="1600" b="1" spc="-150" dirty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494443" y="9780716"/>
            <a:ext cx="5326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2018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년 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9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월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10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일까지 서류접수</a:t>
            </a:r>
            <a:endParaRPr kumimoji="1" lang="en-US" altLang="ko-KR" sz="1600" b="1" spc="-150" dirty="0" smtClean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  <a:p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합격 여부 및 이후 일정은 별도 고지</a:t>
            </a:r>
            <a:endParaRPr kumimoji="1" lang="en-US" altLang="ko-KR" sz="1600" b="1" spc="-150" dirty="0" smtClean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  <a:p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과정 지원서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,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소속 회사 서류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(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사업자등록증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,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재직증명서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),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</a:t>
            </a:r>
            <a:endParaRPr kumimoji="1" lang="en-US" altLang="ko-KR" sz="1600" b="1" spc="-150" dirty="0" smtClean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  <a:p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회사재무제표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(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여권 사본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/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명함판 사진 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2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매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)</a:t>
            </a:r>
            <a:endParaRPr kumimoji="1" lang="ko-KR" altLang="en-US" sz="1600" b="1" spc="-150" dirty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0" y="10946917"/>
            <a:ext cx="1276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[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문 의 처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]</a:t>
            </a:r>
            <a:endParaRPr kumimoji="1" lang="ko-KR" altLang="en-US" sz="1600" b="1" spc="-150" dirty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08953" y="10946917"/>
            <a:ext cx="5326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(135-854) 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서울 강남구 도곡동 논현로 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28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길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25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카이스트 </a:t>
            </a:r>
            <a:endParaRPr kumimoji="1" lang="en-US" altLang="ko-KR" sz="1600" b="1" spc="-150" dirty="0" smtClean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  <a:p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도곡 캠퍼스 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4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층 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410-11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호</a:t>
            </a:r>
            <a:endParaRPr kumimoji="1" lang="en-US" altLang="ko-KR" sz="1600" b="1" spc="-150" dirty="0" smtClean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  <a:p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책임교수 </a:t>
            </a:r>
            <a:r>
              <a:rPr kumimoji="1" lang="ko-KR" altLang="en-US" sz="1600" b="1" spc="-150" dirty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김정회 </a:t>
            </a:r>
            <a:r>
              <a:rPr kumimoji="1" lang="en-US" altLang="ko-KR" sz="1600" b="1" spc="-150" dirty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(011-261-2614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)/kimjh@kaist.ac.kr</a:t>
            </a:r>
          </a:p>
          <a:p>
            <a:r>
              <a:rPr kumimoji="1" lang="ko-KR" altLang="en-US" sz="1600" b="1" spc="-15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운영팀장 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김태원 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(010-8804-0118)</a:t>
            </a:r>
            <a:r>
              <a:rPr kumimoji="1" lang="en-US" altLang="ko-KR" sz="1600" b="1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/</a:t>
            </a:r>
            <a:r>
              <a:rPr kumimoji="1" lang="en-US" altLang="ko-KR" sz="1600" b="1" dirty="0" err="1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s</a:t>
            </a:r>
            <a:r>
              <a:rPr kumimoji="1" lang="en-US" altLang="ko-KR" sz="1600" b="1" dirty="0" err="1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sambaak</a:t>
            </a:r>
            <a:r>
              <a:rPr kumimoji="1" lang="en-US" altLang="ko-KR" sz="1600" b="1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@kaist.ac.kr</a:t>
            </a:r>
            <a:endParaRPr kumimoji="1" lang="en-US" altLang="ko-KR" sz="1600" b="1" dirty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0506" y="7981377"/>
            <a:ext cx="1276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[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교육 비용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]</a:t>
            </a:r>
            <a:endParaRPr kumimoji="1" lang="ko-KR" altLang="en-US" sz="1600" b="1" spc="-150" dirty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510791" y="7980245"/>
            <a:ext cx="5326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705 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만원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(</a:t>
            </a:r>
            <a:r>
              <a:rPr kumimoji="1" lang="ko-KR" altLang="en-US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전형료 포함</a:t>
            </a:r>
            <a:r>
              <a:rPr kumimoji="1" lang="en-US" altLang="ko-KR" sz="1600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)</a:t>
            </a:r>
            <a:endParaRPr kumimoji="1" lang="ko-KR" altLang="en-US" sz="1600" b="1" spc="-150" dirty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7936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직사각형 65"/>
          <p:cNvSpPr/>
          <p:nvPr/>
        </p:nvSpPr>
        <p:spPr>
          <a:xfrm>
            <a:off x="26376" y="8360727"/>
            <a:ext cx="6858000" cy="160385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0" y="409507"/>
            <a:ext cx="6858000" cy="43074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2384819" y="297789"/>
            <a:ext cx="2088362" cy="400050"/>
            <a:chOff x="571498" y="6000750"/>
            <a:chExt cx="2088362" cy="400050"/>
          </a:xfrm>
        </p:grpSpPr>
        <p:sp>
          <p:nvSpPr>
            <p:cNvPr id="4" name="갈매기형 수장[C] 3"/>
            <p:cNvSpPr/>
            <p:nvPr/>
          </p:nvSpPr>
          <p:spPr>
            <a:xfrm>
              <a:off x="571498" y="6000750"/>
              <a:ext cx="571500" cy="400050"/>
            </a:xfrm>
            <a:prstGeom prst="chevron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갈매기형 수장[C] 4"/>
            <p:cNvSpPr/>
            <p:nvPr/>
          </p:nvSpPr>
          <p:spPr>
            <a:xfrm rot="10800000">
              <a:off x="2088360" y="6000750"/>
              <a:ext cx="571500" cy="400050"/>
            </a:xfrm>
            <a:prstGeom prst="chevron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742950" y="6000750"/>
              <a:ext cx="1671638" cy="4000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2000" b="1" spc="-150" dirty="0" smtClean="0">
                  <a:solidFill>
                    <a:schemeClr val="bg1"/>
                  </a:solidFill>
                  <a:latin typeface="12LotteMartDreamBold" charset="-127"/>
                  <a:ea typeface="12LotteMartDreamBold" charset="-127"/>
                  <a:cs typeface="12LotteMartDreamBold" charset="-127"/>
                </a:rPr>
                <a:t>운영 위원진</a:t>
              </a:r>
              <a:endParaRPr kumimoji="1" lang="ko-KR" altLang="en-US" sz="2000" b="1" spc="-150" dirty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41879" y="2142444"/>
            <a:ext cx="1487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400" b="1" spc="-150" dirty="0" smtClean="0">
                <a:solidFill>
                  <a:schemeClr val="tx2">
                    <a:lumMod val="75000"/>
                  </a:schemeClr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김정회 </a:t>
            </a:r>
            <a:endParaRPr kumimoji="1" lang="en-US" altLang="ko-KR" sz="1400" b="1" spc="-150" dirty="0" smtClean="0">
              <a:solidFill>
                <a:schemeClr val="tx2">
                  <a:lumMod val="75000"/>
                </a:schemeClr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  <a:p>
            <a:pPr algn="ctr"/>
            <a:r>
              <a:rPr kumimoji="1" lang="ko-KR" altLang="en-US" sz="1400" b="1" spc="-150" dirty="0" smtClean="0">
                <a:solidFill>
                  <a:schemeClr val="tx2">
                    <a:lumMod val="75000"/>
                  </a:schemeClr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책임교수</a:t>
            </a:r>
            <a:endParaRPr kumimoji="1" lang="ko-KR" altLang="en-US" sz="1400" b="1" spc="-150" dirty="0">
              <a:solidFill>
                <a:schemeClr val="tx2">
                  <a:lumMod val="75000"/>
                </a:schemeClr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38" b="7238"/>
          <a:stretch/>
        </p:blipFill>
        <p:spPr>
          <a:xfrm>
            <a:off x="662949" y="901319"/>
            <a:ext cx="1053977" cy="124112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9" t="16840" r="1243" b="1241"/>
          <a:stretch/>
        </p:blipFill>
        <p:spPr>
          <a:xfrm>
            <a:off x="5252964" y="919168"/>
            <a:ext cx="1000476" cy="120155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67" y="2920488"/>
            <a:ext cx="1046274" cy="123249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t="3733" r="3674" b="8944"/>
          <a:stretch/>
        </p:blipFill>
        <p:spPr>
          <a:xfrm>
            <a:off x="1811522" y="901319"/>
            <a:ext cx="1031511" cy="1243924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2" r="12031"/>
          <a:stretch/>
        </p:blipFill>
        <p:spPr>
          <a:xfrm>
            <a:off x="88997" y="2913639"/>
            <a:ext cx="1018142" cy="125850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r="5204"/>
          <a:stretch/>
        </p:blipFill>
        <p:spPr>
          <a:xfrm>
            <a:off x="1165713" y="2920488"/>
            <a:ext cx="1041955" cy="1251651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2" b="11418"/>
          <a:stretch/>
        </p:blipFill>
        <p:spPr>
          <a:xfrm>
            <a:off x="5695364" y="2920489"/>
            <a:ext cx="1078992" cy="123249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79"/>
          <a:stretch/>
        </p:blipFill>
        <p:spPr>
          <a:xfrm>
            <a:off x="2288072" y="2920489"/>
            <a:ext cx="1055361" cy="1239636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2" b="10819"/>
          <a:stretch/>
        </p:blipFill>
        <p:spPr>
          <a:xfrm>
            <a:off x="3419993" y="2920489"/>
            <a:ext cx="1078992" cy="123963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187330" y="2120722"/>
            <a:ext cx="10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400" b="1" spc="-150" dirty="0" smtClean="0">
                <a:solidFill>
                  <a:schemeClr val="tx2">
                    <a:lumMod val="75000"/>
                  </a:schemeClr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박찬규  교수</a:t>
            </a:r>
            <a:endParaRPr kumimoji="1" lang="ko-KR" altLang="en-US" sz="1400" b="1" spc="-150" dirty="0">
              <a:solidFill>
                <a:schemeClr val="tx2">
                  <a:lumMod val="75000"/>
                </a:schemeClr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11522" y="2145242"/>
            <a:ext cx="1064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400" b="1" spc="-150" dirty="0" smtClean="0">
                <a:solidFill>
                  <a:schemeClr val="tx2">
                    <a:lumMod val="75000"/>
                  </a:schemeClr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이균민 </a:t>
            </a:r>
            <a:endParaRPr kumimoji="1" lang="en-US" altLang="ko-KR" sz="1400" b="1" spc="-150" dirty="0" smtClean="0">
              <a:solidFill>
                <a:schemeClr val="tx2">
                  <a:lumMod val="75000"/>
                </a:schemeClr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  <a:p>
            <a:pPr algn="ctr"/>
            <a:r>
              <a:rPr kumimoji="1" lang="ko-KR" altLang="en-US" sz="1400" b="1" spc="-150" dirty="0" smtClean="0">
                <a:solidFill>
                  <a:schemeClr val="tx2">
                    <a:lumMod val="75000"/>
                  </a:schemeClr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부책임교수</a:t>
            </a:r>
            <a:endParaRPr kumimoji="1" lang="ko-KR" altLang="en-US" sz="1400" b="1" spc="-150" dirty="0">
              <a:solidFill>
                <a:schemeClr val="tx2">
                  <a:lumMod val="75000"/>
                </a:schemeClr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41558" y="4138404"/>
            <a:ext cx="10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400" b="1" spc="-150" dirty="0" smtClean="0">
                <a:solidFill>
                  <a:schemeClr val="tx2">
                    <a:lumMod val="75000"/>
                  </a:schemeClr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전상용 교수</a:t>
            </a:r>
            <a:endParaRPr kumimoji="1" lang="ko-KR" altLang="en-US" sz="1400" b="1" spc="-150" dirty="0">
              <a:solidFill>
                <a:schemeClr val="tx2">
                  <a:lumMod val="75000"/>
                </a:schemeClr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26434" y="4160124"/>
            <a:ext cx="10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400" b="1" spc="-150" dirty="0" smtClean="0">
                <a:solidFill>
                  <a:schemeClr val="tx2">
                    <a:lumMod val="75000"/>
                  </a:schemeClr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최철희 교수</a:t>
            </a:r>
            <a:endParaRPr kumimoji="1" lang="ko-KR" altLang="en-US" sz="1400" b="1" spc="-150" dirty="0">
              <a:solidFill>
                <a:schemeClr val="tx2">
                  <a:lumMod val="75000"/>
                </a:schemeClr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77323" y="4144984"/>
            <a:ext cx="10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400" b="1" spc="-150" dirty="0" smtClean="0">
                <a:solidFill>
                  <a:schemeClr val="tx2">
                    <a:lumMod val="75000"/>
                  </a:schemeClr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주영석 교수</a:t>
            </a:r>
            <a:endParaRPr kumimoji="1" lang="ko-KR" altLang="en-US" sz="1400" b="1" spc="-150" dirty="0">
              <a:solidFill>
                <a:schemeClr val="tx2">
                  <a:lumMod val="75000"/>
                </a:schemeClr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996" y="4124407"/>
            <a:ext cx="1076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400" b="1" spc="-150" dirty="0" smtClean="0">
                <a:solidFill>
                  <a:schemeClr val="tx2">
                    <a:lumMod val="75000"/>
                  </a:schemeClr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이정호 교수</a:t>
            </a:r>
            <a:endParaRPr kumimoji="1" lang="ko-KR" altLang="en-US" sz="1400" b="1" spc="-150" dirty="0">
              <a:solidFill>
                <a:schemeClr val="tx2">
                  <a:lumMod val="75000"/>
                </a:schemeClr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55056" y="4152978"/>
            <a:ext cx="10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400" b="1" spc="-150" dirty="0" smtClean="0">
                <a:solidFill>
                  <a:schemeClr val="tx2">
                    <a:lumMod val="75000"/>
                  </a:schemeClr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박한오 대표</a:t>
            </a:r>
            <a:endParaRPr kumimoji="1" lang="ko-KR" altLang="en-US" sz="1400" b="1" spc="-150" dirty="0">
              <a:solidFill>
                <a:schemeClr val="tx2">
                  <a:lumMod val="75000"/>
                </a:schemeClr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09724" y="4152978"/>
            <a:ext cx="10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400" b="1" spc="-150" dirty="0" smtClean="0">
                <a:solidFill>
                  <a:schemeClr val="tx2">
                    <a:lumMod val="75000"/>
                  </a:schemeClr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정현호 대표</a:t>
            </a:r>
            <a:endParaRPr kumimoji="1" lang="ko-KR" altLang="en-US" sz="1400" b="1" spc="-150" dirty="0">
              <a:solidFill>
                <a:schemeClr val="tx2">
                  <a:lumMod val="75000"/>
                </a:schemeClr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pic>
        <p:nvPicPr>
          <p:cNvPr id="1026" name="Picture 2" descr="김학성 교수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535" y="901319"/>
            <a:ext cx="1045975" cy="124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914400" y="2129944"/>
            <a:ext cx="10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400" b="1" spc="-150" dirty="0" smtClean="0">
                <a:solidFill>
                  <a:schemeClr val="tx2">
                    <a:lumMod val="75000"/>
                  </a:schemeClr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김학</a:t>
            </a:r>
            <a:r>
              <a:rPr kumimoji="1" lang="ko-KR" altLang="en-US" sz="1400" b="1" spc="-150" dirty="0">
                <a:solidFill>
                  <a:schemeClr val="tx2">
                    <a:lumMod val="75000"/>
                  </a:schemeClr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성</a:t>
            </a:r>
            <a:r>
              <a:rPr kumimoji="1" lang="ko-KR" altLang="en-US" sz="1400" b="1" spc="-150" dirty="0" smtClean="0">
                <a:solidFill>
                  <a:schemeClr val="tx2">
                    <a:lumMod val="75000"/>
                  </a:schemeClr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 교수</a:t>
            </a:r>
            <a:endParaRPr kumimoji="1" lang="ko-KR" altLang="en-US" sz="1400" b="1" spc="-150" dirty="0">
              <a:solidFill>
                <a:schemeClr val="tx2">
                  <a:lumMod val="75000"/>
                </a:schemeClr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pic>
        <p:nvPicPr>
          <p:cNvPr id="7" name="Picture 2" descr="첨부 파일 이미지 미리보기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724" y="901320"/>
            <a:ext cx="1083308" cy="124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015386" y="2131228"/>
            <a:ext cx="106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400" b="1" spc="-150" dirty="0" smtClean="0">
                <a:solidFill>
                  <a:schemeClr val="tx2">
                    <a:lumMod val="75000"/>
                  </a:schemeClr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맹필재  교수</a:t>
            </a:r>
            <a:endParaRPr kumimoji="1" lang="ko-KR" altLang="en-US" sz="1400" b="1" spc="-150" dirty="0">
              <a:solidFill>
                <a:schemeClr val="tx2">
                  <a:lumMod val="75000"/>
                </a:schemeClr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grpSp>
        <p:nvGrpSpPr>
          <p:cNvPr id="47" name="그룹 46"/>
          <p:cNvGrpSpPr/>
          <p:nvPr/>
        </p:nvGrpSpPr>
        <p:grpSpPr>
          <a:xfrm>
            <a:off x="412238" y="8024651"/>
            <a:ext cx="5929640" cy="517988"/>
            <a:chOff x="521494" y="5196332"/>
            <a:chExt cx="5929640" cy="517988"/>
          </a:xfrm>
        </p:grpSpPr>
        <p:sp>
          <p:nvSpPr>
            <p:cNvPr id="56" name="갈매기형 수장[C] 20"/>
            <p:cNvSpPr/>
            <p:nvPr/>
          </p:nvSpPr>
          <p:spPr>
            <a:xfrm>
              <a:off x="521494" y="5196333"/>
              <a:ext cx="571500" cy="517987"/>
            </a:xfrm>
            <a:prstGeom prst="chevron">
              <a:avLst>
                <a:gd name="adj" fmla="val 46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7" name="갈매기형 수장[C] 21"/>
            <p:cNvSpPr/>
            <p:nvPr/>
          </p:nvSpPr>
          <p:spPr>
            <a:xfrm rot="10800000">
              <a:off x="5879634" y="5196332"/>
              <a:ext cx="571500" cy="517987"/>
            </a:xfrm>
            <a:prstGeom prst="chevron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807244" y="5196333"/>
              <a:ext cx="5314950" cy="51798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2000" b="1" spc="-150" dirty="0" smtClean="0">
                  <a:solidFill>
                    <a:schemeClr val="bg1"/>
                  </a:solidFill>
                  <a:latin typeface="12LotteMartDreamBold" charset="-127"/>
                  <a:ea typeface="12LotteMartDreamBold" charset="-127"/>
                  <a:cs typeface="12LotteMartDreamBold" charset="-127"/>
                </a:rPr>
                <a:t>과정 특징 및 특전</a:t>
              </a:r>
              <a:endParaRPr kumimoji="1" lang="ko-KR" altLang="en-US" sz="2000" b="1" spc="-150" dirty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246951" y="8603993"/>
            <a:ext cx="6500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최고의 교수진</a:t>
            </a:r>
            <a:r>
              <a:rPr kumimoji="1" lang="en-US" altLang="ko-KR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,</a:t>
            </a:r>
            <a:r>
              <a:rPr kumimoji="1" lang="ko-KR" altLang="en-US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최고의 교과과정</a:t>
            </a:r>
            <a:r>
              <a:rPr kumimoji="1" lang="en-US" altLang="ko-KR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,</a:t>
            </a:r>
            <a:r>
              <a:rPr kumimoji="1" lang="ko-KR" altLang="en-US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 산업계 리더인 동문 협력 네트워크</a:t>
            </a:r>
            <a:endParaRPr kumimoji="1" lang="en-US" altLang="ko-KR" b="1" spc="-150" dirty="0" smtClean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  <a:p>
            <a:r>
              <a:rPr kumimoji="1" lang="ko-KR" altLang="en-US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바이오헬스  분야  첨단 기술이전</a:t>
            </a:r>
            <a:r>
              <a:rPr kumimoji="1" lang="en-US" altLang="ko-KR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/</a:t>
            </a:r>
            <a:r>
              <a:rPr kumimoji="1" lang="ko-KR" altLang="en-US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기술 사업화 </a:t>
            </a:r>
            <a:r>
              <a:rPr kumimoji="1" lang="en-US" altLang="ko-KR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/</a:t>
            </a:r>
            <a:r>
              <a:rPr kumimoji="1" lang="ko-KR" altLang="en-US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컨설팅 지원</a:t>
            </a:r>
            <a:endParaRPr kumimoji="1" lang="en-US" altLang="ko-KR" b="1" spc="-150" dirty="0" smtClean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  <a:p>
            <a:r>
              <a:rPr kumimoji="1" lang="ko-KR" altLang="en-US" b="1" spc="-150" dirty="0" smtClean="0">
                <a:solidFill>
                  <a:schemeClr val="bg1"/>
                </a:solidFill>
                <a:latin typeface="12LotteMartDreamBold" charset="-127"/>
                <a:ea typeface="12LotteMartDreamBold" charset="-127"/>
                <a:cs typeface="12LotteMartDreamBold" charset="-127"/>
              </a:rPr>
              <a:t>카이스트 총장 명의 수료증 및 총동창회  동문 자격 수여</a:t>
            </a:r>
            <a:endParaRPr kumimoji="1" lang="ko-KR" altLang="en-US" b="1" spc="-150" dirty="0">
              <a:solidFill>
                <a:schemeClr val="bg1"/>
              </a:solidFill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-1367" y="4722341"/>
            <a:ext cx="6858000" cy="320771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231427" y="5263918"/>
            <a:ext cx="1960474" cy="1888092"/>
            <a:chOff x="247194" y="7457947"/>
            <a:chExt cx="1960474" cy="1888092"/>
          </a:xfrm>
        </p:grpSpPr>
        <p:sp>
          <p:nvSpPr>
            <p:cNvPr id="8" name="타원 7"/>
            <p:cNvSpPr/>
            <p:nvPr/>
          </p:nvSpPr>
          <p:spPr>
            <a:xfrm>
              <a:off x="247194" y="7457947"/>
              <a:ext cx="1960474" cy="1888092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26843" y="7937929"/>
              <a:ext cx="13696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ko-KR" sz="2800" b="1" spc="-1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12LotteMartDreamBold" charset="-127"/>
                  <a:ea typeface="12LotteMartDreamBold" charset="-127"/>
                  <a:cs typeface="12LotteMartDreamBold" charset="-127"/>
                </a:rPr>
                <a:t>From</a:t>
              </a:r>
            </a:p>
            <a:p>
              <a:pPr algn="ctr"/>
              <a:r>
                <a:rPr kumimoji="1" lang="en-US" altLang="ko-KR" sz="2800" b="1" spc="-1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12LotteMartDreamBold" charset="-127"/>
                  <a:ea typeface="12LotteMartDreamBold" charset="-127"/>
                  <a:cs typeface="12LotteMartDreamBold" charset="-127"/>
                </a:rPr>
                <a:t>IDEA</a:t>
              </a:r>
              <a:endParaRPr kumimoji="1" lang="ko-KR" altLang="en-US" sz="28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LotteMartDreamBold" charset="-127"/>
                <a:ea typeface="12LotteMartDreamBold" charset="-127"/>
                <a:cs typeface="12LotteMartDreamBold" charset="-127"/>
              </a:endParaRPr>
            </a:p>
          </p:txBody>
        </p:sp>
      </p:grpSp>
      <p:sp>
        <p:nvSpPr>
          <p:cNvPr id="9" name="줄무늬가 있는 오른쪽 화살표 8"/>
          <p:cNvSpPr/>
          <p:nvPr/>
        </p:nvSpPr>
        <p:spPr>
          <a:xfrm>
            <a:off x="2439911" y="5710631"/>
            <a:ext cx="1899359" cy="1215936"/>
          </a:xfrm>
          <a:prstGeom prst="stripedRightArrow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타원 61"/>
          <p:cNvSpPr/>
          <p:nvPr/>
        </p:nvSpPr>
        <p:spPr>
          <a:xfrm>
            <a:off x="4628276" y="5250782"/>
            <a:ext cx="1985780" cy="191436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TextBox 62"/>
          <p:cNvSpPr txBox="1"/>
          <p:nvPr/>
        </p:nvSpPr>
        <p:spPr>
          <a:xfrm>
            <a:off x="4715930" y="5691522"/>
            <a:ext cx="1870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LotteMartDreamBold" charset="-127"/>
                <a:ea typeface="12LotteMartDreamBold" charset="-127"/>
                <a:cs typeface="12LotteMartDreamBold" charset="-127"/>
              </a:rPr>
              <a:t>To</a:t>
            </a:r>
          </a:p>
          <a:p>
            <a:pPr algn="ctr"/>
            <a:r>
              <a:rPr kumimoji="1" lang="en-US" altLang="ko-KR" sz="2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LotteMartDreamBold" charset="-127"/>
                <a:ea typeface="12LotteMartDreamBold" charset="-127"/>
                <a:cs typeface="12LotteMartDreamBold" charset="-127"/>
              </a:rPr>
              <a:t>PRODUCT</a:t>
            </a:r>
            <a:endParaRPr kumimoji="1" lang="ko-KR" altLang="en-US" sz="28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352969" y="5119916"/>
            <a:ext cx="2150110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ko-KR" sz="24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LotteMartDreamBold" charset="-127"/>
                <a:ea typeface="12LotteMartDreamBold" charset="-127"/>
                <a:cs typeface="12LotteMartDreamBold" charset="-127"/>
              </a:rPr>
              <a:t>KNOWLEDGE</a:t>
            </a:r>
            <a:endParaRPr kumimoji="1" lang="ko-KR" altLang="en-US" sz="24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302003" y="6784832"/>
            <a:ext cx="2150110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ko-KR" sz="24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LotteMartDreamBold" charset="-127"/>
                <a:ea typeface="12LotteMartDreamBold" charset="-127"/>
                <a:cs typeface="12LotteMartDreamBold" charset="-127"/>
              </a:rPr>
              <a:t>TECHNOLOGY</a:t>
            </a:r>
            <a:endParaRPr kumimoji="1" lang="ko-KR" altLang="en-US" sz="24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12LotteMartDreamBold" charset="-127"/>
              <a:ea typeface="12LotteMartDreamBold" charset="-127"/>
              <a:cs typeface="12LotteMartDreamBold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2784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1630</TotalTime>
  <Words>268</Words>
  <Application>Microsoft Office PowerPoint</Application>
  <PresentationFormat>와이드스크린</PresentationFormat>
  <Paragraphs>52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10" baseType="lpstr">
      <vt:lpstr>12LotteMartDreamBold</vt:lpstr>
      <vt:lpstr>SeoulNamsan B</vt:lpstr>
      <vt:lpstr>맑은 고딕</vt:lpstr>
      <vt:lpstr>Arial</vt:lpstr>
      <vt:lpstr>Calibri</vt:lpstr>
      <vt:lpstr>Calibri Light</vt:lpstr>
      <vt:lpstr>Times New Roman</vt:lpstr>
      <vt:lpstr>Office 테마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Office 사용자</dc:creator>
  <cp:lastModifiedBy>MISS_FRESH</cp:lastModifiedBy>
  <cp:revision>36</cp:revision>
  <dcterms:created xsi:type="dcterms:W3CDTF">2017-12-20T09:04:56Z</dcterms:created>
  <dcterms:modified xsi:type="dcterms:W3CDTF">2018-08-13T08:09:42Z</dcterms:modified>
</cp:coreProperties>
</file>